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9" r:id="rId2"/>
    <p:sldId id="269" r:id="rId3"/>
    <p:sldId id="290" r:id="rId4"/>
    <p:sldId id="291" r:id="rId5"/>
    <p:sldId id="270" r:id="rId6"/>
    <p:sldId id="292" r:id="rId7"/>
    <p:sldId id="293" r:id="rId8"/>
    <p:sldId id="276" r:id="rId9"/>
    <p:sldId id="297" r:id="rId10"/>
    <p:sldId id="295" r:id="rId11"/>
    <p:sldId id="294" r:id="rId12"/>
    <p:sldId id="298" r:id="rId13"/>
    <p:sldId id="280" r:id="rId14"/>
    <p:sldId id="263"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5076310-C196-0E98-2609-3C1EB586E344}" v="555" dt="2022-02-19T17:49:55.492"/>
    <p1510:client id="{2B6E58CD-F4F6-5A37-AED1-3FDF54DD2C9B}" v="734" dt="2022-02-12T08:25:01.086"/>
    <p1510:client id="{2DEA53A3-2740-C7D1-6CE5-C2B3F2DFBCAE}" v="33" dt="2022-02-20T08:12:23.741"/>
    <p1510:client id="{39BA3040-7D7E-D430-2E5F-683756CE6120}" v="20" dt="2022-02-24T18:04:06.635"/>
    <p1510:client id="{5621BBBF-0F46-AB0D-3C74-11DAC4BF34D4}" v="231" dt="2022-02-23T17:11:36.289"/>
    <p1510:client id="{60E2BA3E-A550-BF7C-2225-59D717557A73}" v="108" dt="2022-02-23T06:16:46.945"/>
    <p1510:client id="{94ABF23F-B7DD-97B0-2760-751FA82FAA01}" v="206" dt="2022-02-20T08:33:36.84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773"/>
    <p:restoredTop sz="94672"/>
  </p:normalViewPr>
  <p:slideViewPr>
    <p:cSldViewPr snapToGrid="0" snapToObjects="1">
      <p:cViewPr varScale="1">
        <p:scale>
          <a:sx n="79" d="100"/>
          <a:sy n="79" d="100"/>
        </p:scale>
        <p:origin x="998"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716399A-C3B4-8E42-A437-782959B4EDF0}"/>
              </a:ext>
            </a:extLst>
          </p:cNvPr>
          <p:cNvSpPr>
            <a:spLocks noGrp="1"/>
          </p:cNvSpPr>
          <p:nvPr>
            <p:ph type="dt" sz="half" idx="10"/>
          </p:nvPr>
        </p:nvSpPr>
        <p:spPr>
          <a:xfrm>
            <a:off x="838200" y="6356350"/>
            <a:ext cx="2743200" cy="365125"/>
          </a:xfrm>
          <a:prstGeom prst="rect">
            <a:avLst/>
          </a:prstGeom>
        </p:spPr>
        <p:txBody>
          <a:bodyPr/>
          <a:lstStyle/>
          <a:p>
            <a:fld id="{30546A37-CDDE-3E4C-B493-C70B8BB014B0}" type="datetimeFigureOut">
              <a:rPr lang="en-US" smtClean="0"/>
              <a:t>3/17/2022</a:t>
            </a:fld>
            <a:endParaRPr lang="en-US"/>
          </a:p>
        </p:txBody>
      </p:sp>
      <p:sp>
        <p:nvSpPr>
          <p:cNvPr id="5" name="Footer Placeholder 4">
            <a:extLst>
              <a:ext uri="{FF2B5EF4-FFF2-40B4-BE49-F238E27FC236}">
                <a16:creationId xmlns:a16="http://schemas.microsoft.com/office/drawing/2014/main" id="{E655FA00-8599-6F49-A1AA-BFA954FB26DA}"/>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A7EFDB8-B4CA-EC46-92A2-3B75BAD82D80}"/>
              </a:ext>
            </a:extLst>
          </p:cNvPr>
          <p:cNvSpPr>
            <a:spLocks noGrp="1"/>
          </p:cNvSpPr>
          <p:nvPr>
            <p:ph type="sldNum" sz="quarter" idx="12"/>
          </p:nvPr>
        </p:nvSpPr>
        <p:spPr>
          <a:xfrm>
            <a:off x="8610600" y="6356350"/>
            <a:ext cx="2743200" cy="365125"/>
          </a:xfrm>
          <a:prstGeom prst="rect">
            <a:avLst/>
          </a:prstGeom>
        </p:spPr>
        <p:txBody>
          <a:bodyPr/>
          <a:lstStyle/>
          <a:p>
            <a:fld id="{1A527E09-8E17-324A-A50D-C78A0ADF3E54}" type="slidenum">
              <a:rPr lang="en-US" smtClean="0"/>
              <a:t>‹Nº›</a:t>
            </a:fld>
            <a:endParaRPr lang="en-US"/>
          </a:p>
        </p:txBody>
      </p:sp>
      <p:sp>
        <p:nvSpPr>
          <p:cNvPr id="7" name="Title Placeholder 1">
            <a:extLst>
              <a:ext uri="{FF2B5EF4-FFF2-40B4-BE49-F238E27FC236}">
                <a16:creationId xmlns:a16="http://schemas.microsoft.com/office/drawing/2014/main" id="{667FED4B-5D47-1C48-9970-ED1912F53BB7}"/>
              </a:ext>
            </a:extLst>
          </p:cNvPr>
          <p:cNvSpPr>
            <a:spLocks noGrp="1"/>
          </p:cNvSpPr>
          <p:nvPr>
            <p:ph type="title"/>
          </p:nvPr>
        </p:nvSpPr>
        <p:spPr>
          <a:xfrm>
            <a:off x="838197" y="1893373"/>
            <a:ext cx="6234953" cy="1325563"/>
          </a:xfrm>
          <a:prstGeom prst="rect">
            <a:avLst/>
          </a:prstGeom>
        </p:spPr>
        <p:txBody>
          <a:bodyPr vert="horz" lIns="91440" tIns="45720" rIns="91440" bIns="45720" rtlCol="0" anchor="ctr">
            <a:normAutofit/>
          </a:bodyPr>
          <a:lstStyle/>
          <a:p>
            <a:r>
              <a:rPr lang="en-US" dirty="0" err="1"/>
              <a:t>Título</a:t>
            </a:r>
            <a:r>
              <a:rPr lang="en-US" dirty="0"/>
              <a:t> de </a:t>
            </a:r>
            <a:r>
              <a:rPr lang="en-US" dirty="0" err="1"/>
              <a:t>presentación</a:t>
            </a:r>
            <a:endParaRPr lang="en-US" dirty="0"/>
          </a:p>
        </p:txBody>
      </p:sp>
      <p:sp>
        <p:nvSpPr>
          <p:cNvPr id="8" name="Text Placeholder 2">
            <a:extLst>
              <a:ext uri="{FF2B5EF4-FFF2-40B4-BE49-F238E27FC236}">
                <a16:creationId xmlns:a16="http://schemas.microsoft.com/office/drawing/2014/main" id="{01758F89-E29E-A04E-BB9D-E63DBBF6E9DE}"/>
              </a:ext>
            </a:extLst>
          </p:cNvPr>
          <p:cNvSpPr>
            <a:spLocks noGrp="1"/>
          </p:cNvSpPr>
          <p:nvPr>
            <p:ph idx="1"/>
          </p:nvPr>
        </p:nvSpPr>
        <p:spPr>
          <a:xfrm>
            <a:off x="838198" y="3699388"/>
            <a:ext cx="6234953" cy="1078800"/>
          </a:xfrm>
          <a:prstGeom prst="rect">
            <a:avLst/>
          </a:prstGeom>
        </p:spPr>
        <p:txBody>
          <a:bodyPr vert="horz" lIns="91440" tIns="45720" rIns="91440" bIns="45720" rtlCol="0">
            <a:normAutofit/>
          </a:bodyPr>
          <a:lstStyle>
            <a:lvl1pPr>
              <a:defRPr>
                <a:solidFill>
                  <a:schemeClr val="bg1"/>
                </a:solidFill>
                <a:latin typeface="Arial" panose="020B0604020202020204" pitchFamily="34" charset="0"/>
                <a:cs typeface="Arial" panose="020B0604020202020204" pitchFamily="34" charset="0"/>
              </a:defRPr>
            </a:lvl1pPr>
          </a:lstStyle>
          <a:p>
            <a:pPr lvl="0"/>
            <a:r>
              <a:rPr lang="en-US" dirty="0" err="1"/>
              <a:t>Subtítulo</a:t>
            </a:r>
            <a:r>
              <a:rPr lang="en-US" dirty="0"/>
              <a:t> de la </a:t>
            </a:r>
            <a:r>
              <a:rPr lang="en-US" dirty="0" err="1"/>
              <a:t>presentación</a:t>
            </a:r>
            <a:endParaRPr lang="en-US" dirty="0"/>
          </a:p>
        </p:txBody>
      </p:sp>
    </p:spTree>
    <p:extLst>
      <p:ext uri="{BB962C8B-B14F-4D97-AF65-F5344CB8AC3E}">
        <p14:creationId xmlns:p14="http://schemas.microsoft.com/office/powerpoint/2010/main" val="5939918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DA2FE45B-2A1C-EF4B-B0EE-8FE9C6B9AB49}"/>
              </a:ext>
            </a:extLst>
          </p:cNvPr>
          <p:cNvSpPr>
            <a:spLocks noGrp="1"/>
          </p:cNvSpPr>
          <p:nvPr>
            <p:ph type="title"/>
          </p:nvPr>
        </p:nvSpPr>
        <p:spPr>
          <a:xfrm>
            <a:off x="667871" y="544420"/>
            <a:ext cx="10515600" cy="719604"/>
          </a:xfrm>
          <a:prstGeom prst="rect">
            <a:avLst/>
          </a:prstGeom>
        </p:spPr>
        <p:txBody>
          <a:bodyPr/>
          <a:lstStyle>
            <a:lvl1pPr>
              <a:defRPr>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16931495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7B117D42-2E53-524D-9F9D-2EFF6B8838D0}"/>
              </a:ext>
            </a:extLst>
          </p:cNvPr>
          <p:cNvSpPr>
            <a:spLocks noGrp="1"/>
          </p:cNvSpPr>
          <p:nvPr>
            <p:ph type="title"/>
          </p:nvPr>
        </p:nvSpPr>
        <p:spPr>
          <a:xfrm>
            <a:off x="667871" y="544420"/>
            <a:ext cx="10515600" cy="719604"/>
          </a:xfrm>
          <a:prstGeom prst="rect">
            <a:avLst/>
          </a:prstGeom>
        </p:spPr>
        <p:txBody>
          <a:bodyPr/>
          <a:lstStyle>
            <a:lvl1pPr>
              <a:defRPr>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39114352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2" name="Title 8">
            <a:extLst>
              <a:ext uri="{FF2B5EF4-FFF2-40B4-BE49-F238E27FC236}">
                <a16:creationId xmlns:a16="http://schemas.microsoft.com/office/drawing/2014/main" id="{8623E2CE-F626-184D-8256-85732BC678E5}"/>
              </a:ext>
            </a:extLst>
          </p:cNvPr>
          <p:cNvSpPr>
            <a:spLocks noGrp="1"/>
          </p:cNvSpPr>
          <p:nvPr>
            <p:ph type="title"/>
          </p:nvPr>
        </p:nvSpPr>
        <p:spPr>
          <a:xfrm>
            <a:off x="712694" y="2686983"/>
            <a:ext cx="4621306" cy="2064309"/>
          </a:xfrm>
          <a:prstGeom prst="rect">
            <a:avLst/>
          </a:prstGeom>
        </p:spPr>
        <p:txBody>
          <a:bodyPr/>
          <a:lstStyle>
            <a:lvl1pPr>
              <a:defRPr>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16791483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jp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6">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085975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p:txStyles>
    <p:titleStyle>
      <a:lvl1pPr algn="l" defTabSz="914400" rtl="0" eaLnBrk="1" latinLnBrk="0" hangingPunct="1">
        <a:lnSpc>
          <a:spcPct val="90000"/>
        </a:lnSpc>
        <a:spcBef>
          <a:spcPct val="0"/>
        </a:spcBef>
        <a:buNone/>
        <a:defRPr sz="4400" b="1" kern="1200">
          <a:solidFill>
            <a:schemeClr val="bg1"/>
          </a:solidFill>
          <a:latin typeface="Arial" panose="020B0604020202020204" pitchFamily="34" charset="0"/>
          <a:ea typeface="+mj-ea"/>
          <a:cs typeface="Arial" panose="020B06040202020202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bg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8.jpeg"/></Relationships>
</file>

<file path=ppt/slides/_rels/slide13.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Líneas abstractas y esferas">
            <a:extLst>
              <a:ext uri="{FF2B5EF4-FFF2-40B4-BE49-F238E27FC236}">
                <a16:creationId xmlns:a16="http://schemas.microsoft.com/office/drawing/2014/main" id="{9B867D8C-EB0D-40AB-8A31-C957E6766F22}"/>
              </a:ext>
            </a:extLst>
          </p:cNvPr>
          <p:cNvPicPr>
            <a:picLocks noChangeAspect="1"/>
          </p:cNvPicPr>
          <p:nvPr/>
        </p:nvPicPr>
        <p:blipFill rotWithShape="1">
          <a:blip r:embed="rId2"/>
          <a:srcRect t="809" r="21998" b="8279"/>
          <a:stretch/>
        </p:blipFill>
        <p:spPr>
          <a:xfrm>
            <a:off x="3522468" y="10"/>
            <a:ext cx="8669532" cy="6857990"/>
          </a:xfrm>
          <a:prstGeom prst="rect">
            <a:avLst/>
          </a:prstGeom>
        </p:spPr>
      </p:pic>
      <p:sp>
        <p:nvSpPr>
          <p:cNvPr id="13" name="Rectangle 12">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A606655-82DB-6E49-9BA6-CD50C0206115}"/>
              </a:ext>
            </a:extLst>
          </p:cNvPr>
          <p:cNvSpPr>
            <a:spLocks noGrp="1"/>
          </p:cNvSpPr>
          <p:nvPr>
            <p:ph type="title"/>
          </p:nvPr>
        </p:nvSpPr>
        <p:spPr>
          <a:xfrm>
            <a:off x="1081806" y="113539"/>
            <a:ext cx="9724642" cy="2707327"/>
          </a:xfrm>
        </p:spPr>
        <p:txBody>
          <a:bodyPr vert="horz" lIns="91440" tIns="45720" rIns="91440" bIns="45720" rtlCol="0" anchor="b">
            <a:normAutofit/>
          </a:bodyPr>
          <a:lstStyle/>
          <a:p>
            <a:r>
              <a:rPr lang="en-US" sz="2800" dirty="0" err="1">
                <a:solidFill>
                  <a:schemeClr val="tx1"/>
                </a:solidFill>
                <a:latin typeface="+mj-lt"/>
                <a:cs typeface="+mj-cs"/>
              </a:rPr>
              <a:t>Exposición</a:t>
            </a:r>
            <a:r>
              <a:rPr lang="en-US" sz="2800" dirty="0">
                <a:solidFill>
                  <a:schemeClr val="tx1"/>
                </a:solidFill>
                <a:latin typeface="+mj-lt"/>
                <a:cs typeface="+mj-cs"/>
              </a:rPr>
              <a:t> de </a:t>
            </a:r>
            <a:r>
              <a:rPr lang="es-HN" sz="2800" dirty="0">
                <a:solidFill>
                  <a:schemeClr val="tx1"/>
                </a:solidFill>
                <a:latin typeface="+mj-lt"/>
                <a:cs typeface="+mj-cs"/>
              </a:rPr>
              <a:t>Cap.10 Análisis de datos cuantitativos</a:t>
            </a:r>
            <a:r>
              <a:rPr lang="en-US" sz="2800" dirty="0">
                <a:solidFill>
                  <a:schemeClr val="tx1"/>
                </a:solidFill>
                <a:latin typeface="+mj-lt"/>
                <a:cs typeface="+mj-cs"/>
              </a:rPr>
              <a:t> </a:t>
            </a:r>
            <a:endParaRPr lang="es-ES" sz="2800">
              <a:solidFill>
                <a:schemeClr val="tx1"/>
              </a:solidFill>
              <a:latin typeface="+mj-lt"/>
              <a:cs typeface="Calibri Light"/>
            </a:endParaRPr>
          </a:p>
          <a:p>
            <a:r>
              <a:rPr lang="es-HN" sz="2800" dirty="0">
                <a:solidFill>
                  <a:schemeClr val="tx1"/>
                </a:solidFill>
                <a:latin typeface="+mj-lt"/>
                <a:cs typeface="+mj-cs"/>
              </a:rPr>
              <a:t>- Estadística Descriptiva</a:t>
            </a:r>
            <a:endParaRPr lang="en-US" sz="2800">
              <a:solidFill>
                <a:schemeClr val="tx1"/>
              </a:solidFill>
              <a:latin typeface="+mj-lt"/>
              <a:cs typeface="Calibri Light" panose="020F0302020204030204"/>
            </a:endParaRPr>
          </a:p>
          <a:p>
            <a:r>
              <a:rPr lang="es-HN" sz="2800" dirty="0">
                <a:solidFill>
                  <a:schemeClr val="tx1"/>
                </a:solidFill>
                <a:latin typeface="+mj-lt"/>
                <a:cs typeface="+mj-cs"/>
              </a:rPr>
              <a:t>- Medidas de tendencia central</a:t>
            </a:r>
            <a:endParaRPr lang="en-US" sz="2800">
              <a:solidFill>
                <a:schemeClr val="tx1"/>
              </a:solidFill>
              <a:latin typeface="+mj-lt"/>
              <a:cs typeface="Calibri Light" panose="020F0302020204030204"/>
            </a:endParaRPr>
          </a:p>
          <a:p>
            <a:r>
              <a:rPr lang="es-HN" sz="2800" dirty="0">
                <a:solidFill>
                  <a:schemeClr val="tx1"/>
                </a:solidFill>
                <a:latin typeface="+mj-lt"/>
                <a:cs typeface="+mj-cs"/>
              </a:rPr>
              <a:t>- Medias de Variabilidad</a:t>
            </a:r>
            <a:endParaRPr lang="en-US" sz="2800" dirty="0">
              <a:solidFill>
                <a:schemeClr val="tx1"/>
              </a:solidFill>
              <a:latin typeface="+mj-lt"/>
              <a:cs typeface="Calibri Light" panose="020F0302020204030204"/>
            </a:endParaRPr>
          </a:p>
          <a:p>
            <a:endParaRPr lang="en-US" sz="3200">
              <a:solidFill>
                <a:schemeClr val="tx1"/>
              </a:solidFill>
              <a:latin typeface="+mj-lt"/>
              <a:cs typeface="+mj-cs"/>
            </a:endParaRPr>
          </a:p>
        </p:txBody>
      </p:sp>
      <p:sp>
        <p:nvSpPr>
          <p:cNvPr id="15" name="Rectangle 14">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7" name="Rectangle 16">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uadroTexto 4">
            <a:extLst>
              <a:ext uri="{FF2B5EF4-FFF2-40B4-BE49-F238E27FC236}">
                <a16:creationId xmlns:a16="http://schemas.microsoft.com/office/drawing/2014/main" id="{BA70DB59-5FF0-4F59-BFF7-E541EB82C6AA}"/>
              </a:ext>
            </a:extLst>
          </p:cNvPr>
          <p:cNvSpPr txBox="1"/>
          <p:nvPr/>
        </p:nvSpPr>
        <p:spPr>
          <a:xfrm>
            <a:off x="700806" y="3589958"/>
            <a:ext cx="4032386" cy="3207258"/>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indent="-228600">
              <a:lnSpc>
                <a:spcPct val="90000"/>
              </a:lnSpc>
              <a:spcAft>
                <a:spcPts val="600"/>
              </a:spcAft>
              <a:buFont typeface="Arial" panose="020B0604020202020204" pitchFamily="34" charset="0"/>
              <a:buChar char="•"/>
            </a:pPr>
            <a:r>
              <a:rPr lang="en-US" sz="1700" b="1" dirty="0"/>
              <a:t>ELABORADO POR:</a:t>
            </a:r>
            <a:r>
              <a:rPr lang="en-US" sz="1700" dirty="0"/>
              <a:t>  </a:t>
            </a:r>
          </a:p>
          <a:p>
            <a:pPr indent="-228600">
              <a:lnSpc>
                <a:spcPct val="90000"/>
              </a:lnSpc>
              <a:spcAft>
                <a:spcPts val="600"/>
              </a:spcAft>
              <a:buFont typeface="Arial" panose="020B0604020202020204" pitchFamily="34" charset="0"/>
              <a:buChar char="•"/>
            </a:pPr>
            <a:endParaRPr lang="en-US" sz="1700"/>
          </a:p>
          <a:p>
            <a:pPr marL="57150">
              <a:lnSpc>
                <a:spcPct val="90000"/>
              </a:lnSpc>
              <a:spcAft>
                <a:spcPts val="600"/>
              </a:spcAft>
            </a:pPr>
            <a:r>
              <a:rPr lang="en-US" sz="1700" b="1" dirty="0"/>
              <a:t>Carlo Marcello Menjivar Montes de Oca</a:t>
            </a:r>
            <a:endParaRPr lang="en-US" sz="1700" dirty="0">
              <a:cs typeface="Calibri" panose="020F0502020204030204"/>
            </a:endParaRPr>
          </a:p>
          <a:p>
            <a:pPr marL="57150">
              <a:lnSpc>
                <a:spcPct val="90000"/>
              </a:lnSpc>
              <a:spcAft>
                <a:spcPts val="600"/>
              </a:spcAft>
            </a:pPr>
            <a:r>
              <a:rPr lang="en-US" sz="1700" b="1" dirty="0"/>
              <a:t>- 20551123</a:t>
            </a:r>
            <a:r>
              <a:rPr lang="en-US" sz="1700" dirty="0"/>
              <a:t> </a:t>
            </a:r>
            <a:endParaRPr lang="en-US" sz="1700" dirty="0">
              <a:cs typeface="Calibri"/>
            </a:endParaRPr>
          </a:p>
          <a:p>
            <a:pPr marL="285750" indent="-228600">
              <a:lnSpc>
                <a:spcPct val="90000"/>
              </a:lnSpc>
              <a:spcAft>
                <a:spcPts val="600"/>
              </a:spcAft>
              <a:buFont typeface="Arial" panose="020B0604020202020204" pitchFamily="34" charset="0"/>
              <a:buChar char="•"/>
            </a:pPr>
            <a:endParaRPr lang="en-US" sz="1700"/>
          </a:p>
        </p:txBody>
      </p:sp>
    </p:spTree>
    <p:extLst>
      <p:ext uri="{BB962C8B-B14F-4D97-AF65-F5344CB8AC3E}">
        <p14:creationId xmlns:p14="http://schemas.microsoft.com/office/powerpoint/2010/main" val="4254561871"/>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B8D42CC4-D7EC-47EC-B39E-A8C0ADBB49CD}"/>
              </a:ext>
            </a:extLst>
          </p:cNvPr>
          <p:cNvSpPr txBox="1">
            <a:spLocks/>
          </p:cNvSpPr>
          <p:nvPr/>
        </p:nvSpPr>
        <p:spPr>
          <a:xfrm>
            <a:off x="708759" y="464503"/>
            <a:ext cx="10515600" cy="719604"/>
          </a:xfrm>
          <a:prstGeom prst="rect">
            <a:avLst/>
          </a:prstGeom>
        </p:spPr>
        <p:txBody>
          <a:bodyPr lIns="91440" tIns="45720" rIns="91440" bIns="45720" anchor="t"/>
          <a:lstStyle>
            <a:lvl1pPr algn="l" defTabSz="914400" rtl="0" eaLnBrk="1" latinLnBrk="0" hangingPunct="1">
              <a:lnSpc>
                <a:spcPct val="90000"/>
              </a:lnSpc>
              <a:spcBef>
                <a:spcPct val="0"/>
              </a:spcBef>
              <a:buNone/>
              <a:defRPr sz="4400" b="1" kern="1200">
                <a:solidFill>
                  <a:schemeClr val="tx1"/>
                </a:solidFill>
                <a:latin typeface="Arial" panose="020B0604020202020204" pitchFamily="34" charset="0"/>
                <a:ea typeface="+mj-ea"/>
                <a:cs typeface="Arial" panose="020B0604020202020204" pitchFamily="34" charset="0"/>
              </a:defRPr>
            </a:lvl1pPr>
          </a:lstStyle>
          <a:p>
            <a:r>
              <a:rPr lang="es-HN" dirty="0">
                <a:latin typeface="Arial"/>
                <a:cs typeface="Arial"/>
              </a:rPr>
              <a:t>¿Cuáles son las medidas de tendencia central?</a:t>
            </a:r>
            <a:r>
              <a:rPr lang="es-ES" b="0" dirty="0">
                <a:latin typeface="Arial"/>
                <a:cs typeface="Arial"/>
              </a:rPr>
              <a:t> </a:t>
            </a:r>
            <a:endParaRPr lang="es-ES"/>
          </a:p>
        </p:txBody>
      </p:sp>
      <p:sp>
        <p:nvSpPr>
          <p:cNvPr id="6" name="CuadroTexto 5">
            <a:extLst>
              <a:ext uri="{FF2B5EF4-FFF2-40B4-BE49-F238E27FC236}">
                <a16:creationId xmlns:a16="http://schemas.microsoft.com/office/drawing/2014/main" id="{A705321A-8DDA-4997-9405-A1F571621C76}"/>
              </a:ext>
            </a:extLst>
          </p:cNvPr>
          <p:cNvSpPr txBox="1"/>
          <p:nvPr/>
        </p:nvSpPr>
        <p:spPr>
          <a:xfrm>
            <a:off x="859316" y="1775933"/>
            <a:ext cx="7194842"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HN" sz="1600" dirty="0">
                <a:latin typeface="Times New Roman"/>
              </a:rPr>
              <a:t>Las </a:t>
            </a:r>
            <a:r>
              <a:rPr lang="es-HN" sz="1600" b="1" dirty="0">
                <a:latin typeface="Times New Roman"/>
              </a:rPr>
              <a:t>medidas de tendencia central</a:t>
            </a:r>
            <a:r>
              <a:rPr lang="es-HN" sz="1600" dirty="0">
                <a:latin typeface="Times New Roman"/>
              </a:rPr>
              <a:t> son los valores medios de la distribución de frecuencias y son útiles para ubicar los resultados de la muestra en la escala de medición de la variable en cuestión. Las medidas de tendencia central principales son tres: </a:t>
            </a:r>
            <a:r>
              <a:rPr lang="es-HN" sz="1600" b="1" dirty="0">
                <a:latin typeface="Times New Roman"/>
              </a:rPr>
              <a:t>moda, mediana y media.</a:t>
            </a:r>
            <a:r>
              <a:rPr lang="es-HN" sz="1600" dirty="0">
                <a:latin typeface="Times New Roman"/>
              </a:rPr>
              <a:t> El nivel de medición de la variable establece cuales de ellas son apropiadas para interpretar.</a:t>
            </a:r>
          </a:p>
        </p:txBody>
      </p:sp>
      <p:sp>
        <p:nvSpPr>
          <p:cNvPr id="8" name="Título 1">
            <a:extLst>
              <a:ext uri="{FF2B5EF4-FFF2-40B4-BE49-F238E27FC236}">
                <a16:creationId xmlns:a16="http://schemas.microsoft.com/office/drawing/2014/main" id="{B31D7088-F9CB-498B-85A8-597F3270845D}"/>
              </a:ext>
            </a:extLst>
          </p:cNvPr>
          <p:cNvSpPr txBox="1">
            <a:spLocks/>
          </p:cNvSpPr>
          <p:nvPr/>
        </p:nvSpPr>
        <p:spPr>
          <a:xfrm>
            <a:off x="3203900" y="3230811"/>
            <a:ext cx="9781478" cy="719604"/>
          </a:xfrm>
          <a:prstGeom prst="rect">
            <a:avLst/>
          </a:prstGeom>
        </p:spPr>
        <p:txBody>
          <a:bodyPr lIns="91440" tIns="45720" rIns="91440" bIns="45720" anchor="t"/>
          <a:lstStyle>
            <a:lvl1pPr algn="l" defTabSz="914400" rtl="0" eaLnBrk="1" latinLnBrk="0" hangingPunct="1">
              <a:lnSpc>
                <a:spcPct val="90000"/>
              </a:lnSpc>
              <a:spcBef>
                <a:spcPct val="0"/>
              </a:spcBef>
              <a:buNone/>
              <a:defRPr sz="4400" b="1" kern="1200">
                <a:solidFill>
                  <a:schemeClr val="tx1"/>
                </a:solidFill>
                <a:latin typeface="Arial" panose="020B0604020202020204" pitchFamily="34" charset="0"/>
                <a:ea typeface="+mj-ea"/>
                <a:cs typeface="Arial" panose="020B0604020202020204" pitchFamily="34" charset="0"/>
              </a:defRPr>
            </a:lvl1pPr>
          </a:lstStyle>
          <a:p>
            <a:r>
              <a:rPr lang="es-HN" dirty="0">
                <a:latin typeface="Arial"/>
                <a:cs typeface="Arial"/>
              </a:rPr>
              <a:t>¿Cuáles son las medidas de variabilidad?</a:t>
            </a:r>
            <a:r>
              <a:rPr lang="es-ES" b="0" dirty="0">
                <a:latin typeface="Arial"/>
                <a:cs typeface="Arial"/>
              </a:rPr>
              <a:t>  </a:t>
            </a:r>
            <a:endParaRPr lang="es-ES"/>
          </a:p>
        </p:txBody>
      </p:sp>
      <p:sp>
        <p:nvSpPr>
          <p:cNvPr id="10" name="CuadroTexto 9">
            <a:extLst>
              <a:ext uri="{FF2B5EF4-FFF2-40B4-BE49-F238E27FC236}">
                <a16:creationId xmlns:a16="http://schemas.microsoft.com/office/drawing/2014/main" id="{8DD7B6EF-C9A0-452F-AD8E-8ABEE728A835}"/>
              </a:ext>
            </a:extLst>
          </p:cNvPr>
          <p:cNvSpPr txBox="1"/>
          <p:nvPr/>
        </p:nvSpPr>
        <p:spPr>
          <a:xfrm>
            <a:off x="3409540" y="4537765"/>
            <a:ext cx="8520784"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HN" sz="1600" dirty="0">
                <a:latin typeface="Times New Roman"/>
              </a:rPr>
              <a:t>Las </a:t>
            </a:r>
            <a:r>
              <a:rPr lang="es-HN" sz="1600" b="1" dirty="0">
                <a:latin typeface="Times New Roman"/>
              </a:rPr>
              <a:t>medidas de la variabilidad</a:t>
            </a:r>
            <a:r>
              <a:rPr lang="es-HN" sz="1600" dirty="0">
                <a:latin typeface="Times New Roman"/>
              </a:rPr>
              <a:t> indican la dispersión de los datos en la escala de medición de la variable en cuestión y responden a la pregunta sobre donde están diseminadas las puntuaciones obtenidas para la muestra o casos. Las medidas de tendencia central son valores en una distribución y las medidas de la variabilidad son intervalos que designan distancias o un número de unidades en la escala que utilizaste para medir la variable. Las medidas de la variabilidad más utilizadas son </a:t>
            </a:r>
            <a:r>
              <a:rPr lang="es-HN" sz="1600" b="1" dirty="0">
                <a:latin typeface="Times New Roman"/>
              </a:rPr>
              <a:t>rango, desviación estándar </a:t>
            </a:r>
            <a:r>
              <a:rPr lang="es-HN" sz="1600" dirty="0">
                <a:latin typeface="Times New Roman"/>
              </a:rPr>
              <a:t>y</a:t>
            </a:r>
            <a:r>
              <a:rPr lang="es-HN" sz="1600" b="1" dirty="0">
                <a:latin typeface="Times New Roman"/>
              </a:rPr>
              <a:t> varianza.</a:t>
            </a:r>
            <a:endParaRPr lang="es-ES" sz="1600" b="1">
              <a:cs typeface="Calibri"/>
            </a:endParaRPr>
          </a:p>
        </p:txBody>
      </p:sp>
      <p:pic>
        <p:nvPicPr>
          <p:cNvPr id="12" name="Imagen 11" descr="Gráfico, Histograma&#10;&#10;Descripción generada automáticamente">
            <a:extLst>
              <a:ext uri="{FF2B5EF4-FFF2-40B4-BE49-F238E27FC236}">
                <a16:creationId xmlns:a16="http://schemas.microsoft.com/office/drawing/2014/main" id="{62FC62EF-F059-40B3-960A-1632F9B6D3BA}"/>
              </a:ext>
            </a:extLst>
          </p:cNvPr>
          <p:cNvPicPr>
            <a:picLocks noChangeAspect="1"/>
          </p:cNvPicPr>
          <p:nvPr/>
        </p:nvPicPr>
        <p:blipFill>
          <a:blip r:embed="rId2"/>
          <a:stretch>
            <a:fillRect/>
          </a:stretch>
        </p:blipFill>
        <p:spPr>
          <a:xfrm>
            <a:off x="8284616" y="1302257"/>
            <a:ext cx="2910019" cy="1927181"/>
          </a:xfrm>
          <a:prstGeom prst="rect">
            <a:avLst/>
          </a:prstGeom>
        </p:spPr>
      </p:pic>
      <p:pic>
        <p:nvPicPr>
          <p:cNvPr id="13" name="Imagen 13">
            <a:extLst>
              <a:ext uri="{FF2B5EF4-FFF2-40B4-BE49-F238E27FC236}">
                <a16:creationId xmlns:a16="http://schemas.microsoft.com/office/drawing/2014/main" id="{25CC0371-4452-4F42-AD00-24AB35B7BE16}"/>
              </a:ext>
            </a:extLst>
          </p:cNvPr>
          <p:cNvPicPr>
            <a:picLocks noChangeAspect="1"/>
          </p:cNvPicPr>
          <p:nvPr/>
        </p:nvPicPr>
        <p:blipFill>
          <a:blip r:embed="rId3"/>
          <a:stretch>
            <a:fillRect/>
          </a:stretch>
        </p:blipFill>
        <p:spPr>
          <a:xfrm>
            <a:off x="449766" y="3586351"/>
            <a:ext cx="2743200" cy="2324420"/>
          </a:xfrm>
          <a:prstGeom prst="rect">
            <a:avLst/>
          </a:prstGeom>
        </p:spPr>
      </p:pic>
    </p:spTree>
    <p:extLst>
      <p:ext uri="{BB962C8B-B14F-4D97-AF65-F5344CB8AC3E}">
        <p14:creationId xmlns:p14="http://schemas.microsoft.com/office/powerpoint/2010/main" val="3054544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B09840D-7468-43C4-8359-33EC4E28C92E}"/>
              </a:ext>
            </a:extLst>
          </p:cNvPr>
          <p:cNvSpPr>
            <a:spLocks noGrp="1"/>
          </p:cNvSpPr>
          <p:nvPr>
            <p:ph type="title"/>
          </p:nvPr>
        </p:nvSpPr>
        <p:spPr/>
        <p:txBody>
          <a:bodyPr lIns="91440" tIns="45720" rIns="91440" bIns="45720" anchor="t"/>
          <a:lstStyle/>
          <a:p>
            <a:pPr algn="ctr"/>
            <a:r>
              <a:rPr lang="es-HN" dirty="0">
                <a:latin typeface="Arial"/>
                <a:cs typeface="Arial"/>
              </a:rPr>
              <a:t>Medidas de tendencia central</a:t>
            </a:r>
            <a:endParaRPr lang="es-ES" dirty="0">
              <a:latin typeface="Arial"/>
              <a:cs typeface="Arial"/>
            </a:endParaRPr>
          </a:p>
        </p:txBody>
      </p:sp>
      <p:sp>
        <p:nvSpPr>
          <p:cNvPr id="3" name="CuadroTexto 2">
            <a:extLst>
              <a:ext uri="{FF2B5EF4-FFF2-40B4-BE49-F238E27FC236}">
                <a16:creationId xmlns:a16="http://schemas.microsoft.com/office/drawing/2014/main" id="{341EFFEF-C514-48E2-BBC2-54E8ACFB86C9}"/>
              </a:ext>
            </a:extLst>
          </p:cNvPr>
          <p:cNvSpPr txBox="1"/>
          <p:nvPr/>
        </p:nvSpPr>
        <p:spPr>
          <a:xfrm>
            <a:off x="579863" y="2289717"/>
            <a:ext cx="2743200"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La </a:t>
            </a:r>
            <a:r>
              <a:rPr lang="en-US" b="1" dirty="0" err="1"/>
              <a:t>moda</a:t>
            </a:r>
            <a:r>
              <a:rPr lang="en-US" dirty="0"/>
              <a:t> o </a:t>
            </a:r>
            <a:r>
              <a:rPr lang="en-US" b="1" dirty="0"/>
              <a:t>modo</a:t>
            </a:r>
            <a:r>
              <a:rPr lang="en-US" dirty="0"/>
              <a:t> es la </a:t>
            </a:r>
            <a:r>
              <a:rPr lang="en-US" dirty="0" err="1"/>
              <a:t>categoría</a:t>
            </a:r>
            <a:r>
              <a:rPr lang="en-US" dirty="0"/>
              <a:t>, </a:t>
            </a:r>
            <a:r>
              <a:rPr lang="en-US" dirty="0" err="1"/>
              <a:t>puntuación</a:t>
            </a:r>
            <a:r>
              <a:rPr lang="en-US" dirty="0"/>
              <a:t> o </a:t>
            </a:r>
            <a:r>
              <a:rPr lang="en-US" dirty="0" err="1"/>
              <a:t>intervalo</a:t>
            </a:r>
            <a:r>
              <a:rPr lang="en-US" dirty="0"/>
              <a:t> (o punto medio de </a:t>
            </a:r>
            <a:r>
              <a:rPr lang="en-US" dirty="0" err="1"/>
              <a:t>este</a:t>
            </a:r>
            <a:r>
              <a:rPr lang="en-US" dirty="0"/>
              <a:t>) que </a:t>
            </a:r>
            <a:r>
              <a:rPr lang="en-US" dirty="0" err="1"/>
              <a:t>ocurre</a:t>
            </a:r>
            <a:r>
              <a:rPr lang="en-US" dirty="0"/>
              <a:t> con</a:t>
            </a:r>
          </a:p>
          <a:p>
            <a:r>
              <a:rPr lang="en-US" dirty="0"/>
              <a:t>mayor </a:t>
            </a:r>
            <a:r>
              <a:rPr lang="en-US" dirty="0" err="1"/>
              <a:t>frecuencia</a:t>
            </a:r>
            <a:r>
              <a:rPr lang="en-US" dirty="0"/>
              <a:t>.</a:t>
            </a:r>
            <a:endParaRPr lang="en-US" dirty="0">
              <a:cs typeface="Calibri"/>
            </a:endParaRPr>
          </a:p>
        </p:txBody>
      </p:sp>
      <p:sp>
        <p:nvSpPr>
          <p:cNvPr id="4" name="CuadroTexto 3">
            <a:extLst>
              <a:ext uri="{FF2B5EF4-FFF2-40B4-BE49-F238E27FC236}">
                <a16:creationId xmlns:a16="http://schemas.microsoft.com/office/drawing/2014/main" id="{DBEA1267-E5EC-4BBA-8830-FF66D87E98D3}"/>
              </a:ext>
            </a:extLst>
          </p:cNvPr>
          <p:cNvSpPr txBox="1"/>
          <p:nvPr/>
        </p:nvSpPr>
        <p:spPr>
          <a:xfrm>
            <a:off x="3795132" y="2252546"/>
            <a:ext cx="3811858"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La </a:t>
            </a:r>
            <a:r>
              <a:rPr lang="en-US" b="1" dirty="0" err="1"/>
              <a:t>mediana</a:t>
            </a:r>
            <a:r>
              <a:rPr lang="en-US" dirty="0"/>
              <a:t> es </a:t>
            </a:r>
            <a:r>
              <a:rPr lang="en-US" dirty="0" err="1"/>
              <a:t>el</a:t>
            </a:r>
            <a:r>
              <a:rPr lang="en-US" dirty="0"/>
              <a:t> valor que divide a la </a:t>
            </a:r>
            <a:r>
              <a:rPr lang="en-US" dirty="0" err="1"/>
              <a:t>distribución</a:t>
            </a:r>
            <a:r>
              <a:rPr lang="en-US" dirty="0"/>
              <a:t> o </a:t>
            </a:r>
            <a:r>
              <a:rPr lang="en-US" dirty="0" err="1"/>
              <a:t>escala</a:t>
            </a:r>
            <a:r>
              <a:rPr lang="en-US" dirty="0"/>
              <a:t> </a:t>
            </a:r>
            <a:r>
              <a:rPr lang="en-US" dirty="0" err="1"/>
              <a:t>presentada</a:t>
            </a:r>
            <a:r>
              <a:rPr lang="en-US" dirty="0"/>
              <a:t> </a:t>
            </a:r>
            <a:r>
              <a:rPr lang="en-US" dirty="0" err="1"/>
              <a:t>exactamente</a:t>
            </a:r>
            <a:r>
              <a:rPr lang="en-US" dirty="0"/>
              <a:t> </a:t>
            </a:r>
            <a:r>
              <a:rPr lang="en-US" dirty="0" err="1"/>
              <a:t>por</a:t>
            </a:r>
            <a:r>
              <a:rPr lang="en-US" dirty="0"/>
              <a:t> la</a:t>
            </a:r>
          </a:p>
          <a:p>
            <a:r>
              <a:rPr lang="en-US" dirty="0" err="1"/>
              <a:t>mitad</a:t>
            </a:r>
            <a:r>
              <a:rPr lang="en-US" dirty="0"/>
              <a:t>. Esto es, </a:t>
            </a:r>
            <a:r>
              <a:rPr lang="en-US" dirty="0" err="1"/>
              <a:t>el</a:t>
            </a:r>
            <a:r>
              <a:rPr lang="en-US" dirty="0"/>
              <a:t> 50% de </a:t>
            </a:r>
            <a:r>
              <a:rPr lang="en-US" dirty="0" err="1"/>
              <a:t>los</a:t>
            </a:r>
            <a:r>
              <a:rPr lang="en-US" dirty="0"/>
              <a:t> </a:t>
            </a:r>
            <a:r>
              <a:rPr lang="en-US" dirty="0" err="1"/>
              <a:t>casos</a:t>
            </a:r>
            <a:r>
              <a:rPr lang="en-US" dirty="0"/>
              <a:t> </a:t>
            </a:r>
            <a:r>
              <a:rPr lang="en-US" dirty="0" err="1"/>
              <a:t>caen</a:t>
            </a:r>
            <a:r>
              <a:rPr lang="en-US" dirty="0"/>
              <a:t> </a:t>
            </a:r>
            <a:r>
              <a:rPr lang="en-US" dirty="0" err="1"/>
              <a:t>por</a:t>
            </a:r>
            <a:r>
              <a:rPr lang="en-US" dirty="0"/>
              <a:t> </a:t>
            </a:r>
            <a:r>
              <a:rPr lang="en-US" dirty="0" err="1"/>
              <a:t>debajo</a:t>
            </a:r>
            <a:r>
              <a:rPr lang="en-US" dirty="0"/>
              <a:t> de la </a:t>
            </a:r>
            <a:r>
              <a:rPr lang="en-US" dirty="0" err="1"/>
              <a:t>mediana</a:t>
            </a:r>
            <a:r>
              <a:rPr lang="en-US" dirty="0"/>
              <a:t> y </a:t>
            </a:r>
            <a:r>
              <a:rPr lang="en-US" dirty="0" err="1"/>
              <a:t>el</a:t>
            </a:r>
            <a:r>
              <a:rPr lang="en-US" dirty="0"/>
              <a:t> restante 50% </a:t>
            </a:r>
            <a:r>
              <a:rPr lang="en-US" dirty="0" err="1"/>
              <a:t>por</a:t>
            </a:r>
            <a:r>
              <a:rPr lang="en-US" dirty="0"/>
              <a:t> </a:t>
            </a:r>
            <a:r>
              <a:rPr lang="en-US" dirty="0" err="1"/>
              <a:t>encima</a:t>
            </a:r>
            <a:r>
              <a:rPr lang="en-US" dirty="0"/>
              <a:t>.</a:t>
            </a:r>
            <a:endParaRPr lang="en-US" dirty="0">
              <a:cs typeface="Calibri"/>
            </a:endParaRPr>
          </a:p>
        </p:txBody>
      </p:sp>
      <p:sp>
        <p:nvSpPr>
          <p:cNvPr id="5" name="CuadroTexto 4">
            <a:extLst>
              <a:ext uri="{FF2B5EF4-FFF2-40B4-BE49-F238E27FC236}">
                <a16:creationId xmlns:a16="http://schemas.microsoft.com/office/drawing/2014/main" id="{0D2C98AA-487B-4BCC-B05A-57E7F64BD852}"/>
              </a:ext>
            </a:extLst>
          </p:cNvPr>
          <p:cNvSpPr txBox="1"/>
          <p:nvPr/>
        </p:nvSpPr>
        <p:spPr>
          <a:xfrm>
            <a:off x="8134815" y="2168912"/>
            <a:ext cx="3468029"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La </a:t>
            </a:r>
            <a:r>
              <a:rPr lang="en-US" b="1" dirty="0"/>
              <a:t>media</a:t>
            </a:r>
            <a:r>
              <a:rPr lang="en-US" dirty="0"/>
              <a:t> es la </a:t>
            </a:r>
            <a:r>
              <a:rPr lang="en-US" dirty="0" err="1"/>
              <a:t>medida</a:t>
            </a:r>
            <a:r>
              <a:rPr lang="en-US" dirty="0"/>
              <a:t> de </a:t>
            </a:r>
            <a:r>
              <a:rPr lang="en-US" dirty="0" err="1"/>
              <a:t>tendencia</a:t>
            </a:r>
            <a:r>
              <a:rPr lang="en-US" dirty="0"/>
              <a:t> central </a:t>
            </a:r>
            <a:r>
              <a:rPr lang="en-US" dirty="0" err="1"/>
              <a:t>más</a:t>
            </a:r>
            <a:r>
              <a:rPr lang="en-US" dirty="0"/>
              <a:t> </a:t>
            </a:r>
            <a:r>
              <a:rPr lang="en-US" dirty="0" err="1"/>
              <a:t>utilizada</a:t>
            </a:r>
            <a:r>
              <a:rPr lang="en-US" dirty="0"/>
              <a:t> y </a:t>
            </a:r>
            <a:r>
              <a:rPr lang="en-US" dirty="0" err="1"/>
              <a:t>puede</a:t>
            </a:r>
            <a:r>
              <a:rPr lang="en-US" dirty="0"/>
              <a:t> </a:t>
            </a:r>
            <a:r>
              <a:rPr lang="en-US" dirty="0" err="1"/>
              <a:t>definirse</a:t>
            </a:r>
            <a:r>
              <a:rPr lang="en-US" dirty="0"/>
              <a:t> </a:t>
            </a:r>
            <a:r>
              <a:rPr lang="en-US" dirty="0" err="1"/>
              <a:t>como</a:t>
            </a:r>
            <a:r>
              <a:rPr lang="en-US" dirty="0"/>
              <a:t> </a:t>
            </a:r>
            <a:r>
              <a:rPr lang="en-US" dirty="0" err="1"/>
              <a:t>el</a:t>
            </a:r>
            <a:r>
              <a:rPr lang="en-US" dirty="0"/>
              <a:t> </a:t>
            </a:r>
            <a:r>
              <a:rPr lang="en-US" dirty="0" err="1"/>
              <a:t>promedio</a:t>
            </a:r>
            <a:endParaRPr lang="en-US" dirty="0" err="1">
              <a:cs typeface="Calibri"/>
            </a:endParaRPr>
          </a:p>
          <a:p>
            <a:r>
              <a:rPr lang="en-US" dirty="0" err="1"/>
              <a:t>aritmético</a:t>
            </a:r>
            <a:r>
              <a:rPr lang="en-US" dirty="0"/>
              <a:t> de </a:t>
            </a:r>
            <a:r>
              <a:rPr lang="en-US" dirty="0" err="1"/>
              <a:t>una</a:t>
            </a:r>
            <a:r>
              <a:rPr lang="en-US" dirty="0"/>
              <a:t> </a:t>
            </a:r>
            <a:r>
              <a:rPr lang="en-US" dirty="0" err="1"/>
              <a:t>distribución</a:t>
            </a:r>
            <a:r>
              <a:rPr lang="en-US" dirty="0"/>
              <a:t>. Se </a:t>
            </a:r>
            <a:r>
              <a:rPr lang="en-US" dirty="0" err="1"/>
              <a:t>simboliza</a:t>
            </a:r>
            <a:r>
              <a:rPr lang="en-US" dirty="0"/>
              <a:t> </a:t>
            </a:r>
            <a:r>
              <a:rPr lang="en-US" dirty="0" err="1"/>
              <a:t>como</a:t>
            </a:r>
            <a:r>
              <a:rPr lang="en-US" dirty="0"/>
              <a:t> X y es la </a:t>
            </a:r>
            <a:r>
              <a:rPr lang="en-US" dirty="0" err="1"/>
              <a:t>suma</a:t>
            </a:r>
            <a:r>
              <a:rPr lang="en-US" dirty="0"/>
              <a:t> de </a:t>
            </a:r>
            <a:r>
              <a:rPr lang="en-US" dirty="0" err="1"/>
              <a:t>todos</a:t>
            </a:r>
            <a:r>
              <a:rPr lang="en-US" dirty="0"/>
              <a:t> </a:t>
            </a:r>
            <a:r>
              <a:rPr lang="en-US" dirty="0" err="1"/>
              <a:t>los</a:t>
            </a:r>
            <a:r>
              <a:rPr lang="en-US" dirty="0"/>
              <a:t> </a:t>
            </a:r>
            <a:r>
              <a:rPr lang="en-US" dirty="0" err="1"/>
              <a:t>valores</a:t>
            </a:r>
            <a:r>
              <a:rPr lang="en-US" dirty="0"/>
              <a:t> </a:t>
            </a:r>
            <a:r>
              <a:rPr lang="en-US" dirty="0" err="1"/>
              <a:t>dividida</a:t>
            </a:r>
            <a:r>
              <a:rPr lang="en-US" dirty="0"/>
              <a:t> entre</a:t>
            </a:r>
            <a:endParaRPr lang="en-US" dirty="0">
              <a:cs typeface="Calibri"/>
            </a:endParaRPr>
          </a:p>
          <a:p>
            <a:r>
              <a:rPr lang="en-US" dirty="0" err="1"/>
              <a:t>el</a:t>
            </a:r>
            <a:r>
              <a:rPr lang="en-US" dirty="0"/>
              <a:t> </a:t>
            </a:r>
            <a:r>
              <a:rPr lang="en-US" dirty="0" err="1"/>
              <a:t>número</a:t>
            </a:r>
            <a:r>
              <a:rPr lang="en-US" dirty="0"/>
              <a:t> de </a:t>
            </a:r>
            <a:r>
              <a:rPr lang="en-US" dirty="0" err="1"/>
              <a:t>casos</a:t>
            </a:r>
            <a:r>
              <a:rPr lang="en-US" dirty="0"/>
              <a:t>.</a:t>
            </a:r>
            <a:endParaRPr lang="en-US" dirty="0">
              <a:cs typeface="Calibri"/>
            </a:endParaRPr>
          </a:p>
        </p:txBody>
      </p:sp>
      <p:pic>
        <p:nvPicPr>
          <p:cNvPr id="6" name="Imagen 6">
            <a:extLst>
              <a:ext uri="{FF2B5EF4-FFF2-40B4-BE49-F238E27FC236}">
                <a16:creationId xmlns:a16="http://schemas.microsoft.com/office/drawing/2014/main" id="{D61CF969-818F-4CF5-9B6A-F3B2CF86177E}"/>
              </a:ext>
            </a:extLst>
          </p:cNvPr>
          <p:cNvPicPr>
            <a:picLocks noChangeAspect="1"/>
          </p:cNvPicPr>
          <p:nvPr/>
        </p:nvPicPr>
        <p:blipFill>
          <a:blip r:embed="rId2"/>
          <a:stretch>
            <a:fillRect/>
          </a:stretch>
        </p:blipFill>
        <p:spPr>
          <a:xfrm>
            <a:off x="8283498" y="4630797"/>
            <a:ext cx="2743200" cy="997527"/>
          </a:xfrm>
          <a:prstGeom prst="rect">
            <a:avLst/>
          </a:prstGeom>
        </p:spPr>
      </p:pic>
      <p:pic>
        <p:nvPicPr>
          <p:cNvPr id="7" name="Imagen 7" descr="Imagen que contiene Logotipo&#10;&#10;Descripción generada automáticamente">
            <a:extLst>
              <a:ext uri="{FF2B5EF4-FFF2-40B4-BE49-F238E27FC236}">
                <a16:creationId xmlns:a16="http://schemas.microsoft.com/office/drawing/2014/main" id="{028FB479-5D66-4E8B-B14B-D731F6BA36BD}"/>
              </a:ext>
            </a:extLst>
          </p:cNvPr>
          <p:cNvPicPr>
            <a:picLocks noChangeAspect="1"/>
          </p:cNvPicPr>
          <p:nvPr/>
        </p:nvPicPr>
        <p:blipFill>
          <a:blip r:embed="rId3"/>
          <a:stretch>
            <a:fillRect/>
          </a:stretch>
        </p:blipFill>
        <p:spPr>
          <a:xfrm>
            <a:off x="4380571" y="4418277"/>
            <a:ext cx="2743200" cy="1292469"/>
          </a:xfrm>
          <a:prstGeom prst="rect">
            <a:avLst/>
          </a:prstGeom>
        </p:spPr>
      </p:pic>
      <p:pic>
        <p:nvPicPr>
          <p:cNvPr id="8" name="Imagen 8" descr="Diagrama&#10;&#10;Descripción generada automáticamente">
            <a:extLst>
              <a:ext uri="{FF2B5EF4-FFF2-40B4-BE49-F238E27FC236}">
                <a16:creationId xmlns:a16="http://schemas.microsoft.com/office/drawing/2014/main" id="{DBDAFE84-BD7D-40B7-8628-7829E9DAA5FA}"/>
              </a:ext>
            </a:extLst>
          </p:cNvPr>
          <p:cNvPicPr>
            <a:picLocks noChangeAspect="1"/>
          </p:cNvPicPr>
          <p:nvPr/>
        </p:nvPicPr>
        <p:blipFill>
          <a:blip r:embed="rId4"/>
          <a:stretch>
            <a:fillRect/>
          </a:stretch>
        </p:blipFill>
        <p:spPr>
          <a:xfrm>
            <a:off x="579863" y="3933593"/>
            <a:ext cx="2743200" cy="2057400"/>
          </a:xfrm>
          <a:prstGeom prst="rect">
            <a:avLst/>
          </a:prstGeom>
        </p:spPr>
      </p:pic>
    </p:spTree>
    <p:extLst>
      <p:ext uri="{BB962C8B-B14F-4D97-AF65-F5344CB8AC3E}">
        <p14:creationId xmlns:p14="http://schemas.microsoft.com/office/powerpoint/2010/main" val="29537844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ítulo 1">
            <a:extLst>
              <a:ext uri="{FF2B5EF4-FFF2-40B4-BE49-F238E27FC236}">
                <a16:creationId xmlns:a16="http://schemas.microsoft.com/office/drawing/2014/main" id="{2E6D7B5D-EBDD-4911-8CE1-923B7A205B13}"/>
              </a:ext>
            </a:extLst>
          </p:cNvPr>
          <p:cNvSpPr>
            <a:spLocks noGrp="1"/>
          </p:cNvSpPr>
          <p:nvPr>
            <p:ph type="title"/>
          </p:nvPr>
        </p:nvSpPr>
        <p:spPr>
          <a:xfrm>
            <a:off x="841248" y="475488"/>
            <a:ext cx="10515600" cy="1197864"/>
          </a:xfrm>
        </p:spPr>
        <p:txBody>
          <a:bodyPr vert="horz" lIns="91440" tIns="45720" rIns="91440" bIns="45720" rtlCol="0" anchor="ctr">
            <a:normAutofit/>
          </a:bodyPr>
          <a:lstStyle/>
          <a:p>
            <a:r>
              <a:rPr lang="en-US" kern="1200">
                <a:solidFill>
                  <a:schemeClr val="tx1"/>
                </a:solidFill>
                <a:latin typeface="+mj-lt"/>
                <a:ea typeface="+mj-ea"/>
                <a:cs typeface="+mj-cs"/>
              </a:rPr>
              <a:t>Medidas de variabilidad</a:t>
            </a:r>
          </a:p>
        </p:txBody>
      </p:sp>
      <p:cxnSp>
        <p:nvCxnSpPr>
          <p:cNvPr id="17" name="Straight Connector 16">
            <a:extLst>
              <a:ext uri="{FF2B5EF4-FFF2-40B4-BE49-F238E27FC236}">
                <a16:creationId xmlns:a16="http://schemas.microsoft.com/office/drawing/2014/main" id="{CE272F12-AF86-441A-BC1B-C014BBBF85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75488" y="585216"/>
            <a:ext cx="0" cy="914400"/>
          </a:xfrm>
          <a:prstGeom prst="line">
            <a:avLst/>
          </a:prstGeom>
          <a:ln w="19050">
            <a:solidFill>
              <a:schemeClr val="tx1">
                <a:alpha val="70000"/>
              </a:schemeClr>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2AD6FFE6-1618-4EAF-9394-80AFA3E58937}"/>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tretch/>
        </p:blipFill>
        <p:spPr>
          <a:xfrm>
            <a:off x="544030" y="1818187"/>
            <a:ext cx="5000580" cy="3386068"/>
          </a:xfrm>
          <a:prstGeom prst="rect">
            <a:avLst/>
          </a:prstGeom>
        </p:spPr>
      </p:pic>
      <p:sp>
        <p:nvSpPr>
          <p:cNvPr id="3" name="CuadroTexto 2">
            <a:extLst>
              <a:ext uri="{FF2B5EF4-FFF2-40B4-BE49-F238E27FC236}">
                <a16:creationId xmlns:a16="http://schemas.microsoft.com/office/drawing/2014/main" id="{1E07917A-BBD8-4A10-84A3-12CF9AA213F5}"/>
              </a:ext>
            </a:extLst>
          </p:cNvPr>
          <p:cNvSpPr txBox="1"/>
          <p:nvPr/>
        </p:nvSpPr>
        <p:spPr>
          <a:xfrm>
            <a:off x="5611071" y="1547195"/>
            <a:ext cx="6470605" cy="1177421"/>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a:lnSpc>
                <a:spcPct val="90000"/>
              </a:lnSpc>
              <a:spcAft>
                <a:spcPts val="600"/>
              </a:spcAft>
            </a:pPr>
            <a:r>
              <a:rPr lang="en-US" dirty="0"/>
              <a:t>El </a:t>
            </a:r>
            <a:r>
              <a:rPr lang="en-US" b="1" dirty="0" err="1"/>
              <a:t>rango</a:t>
            </a:r>
            <a:r>
              <a:rPr lang="en-US" dirty="0"/>
              <a:t>, </a:t>
            </a:r>
            <a:r>
              <a:rPr lang="en-US" dirty="0" err="1"/>
              <a:t>también</a:t>
            </a:r>
            <a:r>
              <a:rPr lang="en-US" dirty="0"/>
              <a:t> </a:t>
            </a:r>
            <a:r>
              <a:rPr lang="en-US" dirty="0" err="1"/>
              <a:t>denominado</a:t>
            </a:r>
            <a:r>
              <a:rPr lang="en-US" dirty="0"/>
              <a:t> </a:t>
            </a:r>
            <a:r>
              <a:rPr lang="en-US" dirty="0" err="1"/>
              <a:t>recorrido</a:t>
            </a:r>
            <a:r>
              <a:rPr lang="en-US" dirty="0"/>
              <a:t>, es la </a:t>
            </a:r>
            <a:r>
              <a:rPr lang="en-US" dirty="0" err="1"/>
              <a:t>diferencia</a:t>
            </a:r>
            <a:r>
              <a:rPr lang="en-US" dirty="0"/>
              <a:t> entre la </a:t>
            </a:r>
            <a:r>
              <a:rPr lang="en-US" dirty="0" err="1"/>
              <a:t>puntuación</a:t>
            </a:r>
            <a:r>
              <a:rPr lang="en-US" dirty="0"/>
              <a:t> superior y la </a:t>
            </a:r>
            <a:r>
              <a:rPr lang="en-US" dirty="0" err="1"/>
              <a:t>puntuación</a:t>
            </a:r>
            <a:r>
              <a:rPr lang="en-US" dirty="0"/>
              <a:t> inferior, e indica </a:t>
            </a:r>
            <a:r>
              <a:rPr lang="en-US" dirty="0" err="1"/>
              <a:t>el</a:t>
            </a:r>
            <a:r>
              <a:rPr lang="en-US" dirty="0"/>
              <a:t> </a:t>
            </a:r>
            <a:r>
              <a:rPr lang="en-US" dirty="0" err="1"/>
              <a:t>número</a:t>
            </a:r>
            <a:r>
              <a:rPr lang="en-US" dirty="0"/>
              <a:t> de </a:t>
            </a:r>
            <a:r>
              <a:rPr lang="en-US" dirty="0" err="1"/>
              <a:t>unidades</a:t>
            </a:r>
            <a:r>
              <a:rPr lang="en-US" dirty="0"/>
              <a:t> </a:t>
            </a:r>
            <a:r>
              <a:rPr lang="en-US" dirty="0" err="1"/>
              <a:t>en</a:t>
            </a:r>
            <a:r>
              <a:rPr lang="en-US" dirty="0"/>
              <a:t> la </a:t>
            </a:r>
            <a:r>
              <a:rPr lang="en-US" dirty="0" err="1"/>
              <a:t>escala</a:t>
            </a:r>
            <a:r>
              <a:rPr lang="en-US" dirty="0"/>
              <a:t> de </a:t>
            </a:r>
            <a:r>
              <a:rPr lang="en-US" dirty="0" err="1"/>
              <a:t>medición</a:t>
            </a:r>
            <a:r>
              <a:rPr lang="en-US" dirty="0"/>
              <a:t> que se </a:t>
            </a:r>
            <a:r>
              <a:rPr lang="en-US" dirty="0" err="1"/>
              <a:t>necesitan</a:t>
            </a:r>
            <a:r>
              <a:rPr lang="en-US" dirty="0"/>
              <a:t> para </a:t>
            </a:r>
            <a:r>
              <a:rPr lang="en-US" dirty="0" err="1"/>
              <a:t>incluir</a:t>
            </a:r>
            <a:r>
              <a:rPr lang="en-US" dirty="0"/>
              <a:t> </a:t>
            </a:r>
            <a:r>
              <a:rPr lang="en-US" dirty="0" err="1"/>
              <a:t>los</a:t>
            </a:r>
            <a:r>
              <a:rPr lang="en-US" dirty="0"/>
              <a:t> </a:t>
            </a:r>
            <a:r>
              <a:rPr lang="en-US" dirty="0" err="1"/>
              <a:t>valores</a:t>
            </a:r>
            <a:r>
              <a:rPr lang="en-US" dirty="0"/>
              <a:t> </a:t>
            </a:r>
            <a:r>
              <a:rPr lang="en-US" dirty="0" err="1"/>
              <a:t>máximo</a:t>
            </a:r>
            <a:r>
              <a:rPr lang="en-US" dirty="0"/>
              <a:t> y </a:t>
            </a:r>
            <a:r>
              <a:rPr lang="en-US" dirty="0" err="1"/>
              <a:t>mínimo</a:t>
            </a:r>
            <a:r>
              <a:rPr lang="en-US" dirty="0"/>
              <a:t>.</a:t>
            </a:r>
            <a:endParaRPr lang="es-ES"/>
          </a:p>
        </p:txBody>
      </p:sp>
      <p:sp>
        <p:nvSpPr>
          <p:cNvPr id="5" name="CuadroTexto 4">
            <a:extLst>
              <a:ext uri="{FF2B5EF4-FFF2-40B4-BE49-F238E27FC236}">
                <a16:creationId xmlns:a16="http://schemas.microsoft.com/office/drawing/2014/main" id="{C8183F96-356F-4E0F-ABFE-9E5F97A1B8DB}"/>
              </a:ext>
            </a:extLst>
          </p:cNvPr>
          <p:cNvSpPr txBox="1"/>
          <p:nvPr/>
        </p:nvSpPr>
        <p:spPr>
          <a:xfrm>
            <a:off x="5607205" y="2828692"/>
            <a:ext cx="5949175"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La </a:t>
            </a:r>
            <a:r>
              <a:rPr lang="en-US" b="1" dirty="0" err="1"/>
              <a:t>desviación</a:t>
            </a:r>
            <a:r>
              <a:rPr lang="en-US" b="1" dirty="0"/>
              <a:t> </a:t>
            </a:r>
            <a:r>
              <a:rPr lang="en-US" b="1" dirty="0" err="1"/>
              <a:t>estándar</a:t>
            </a:r>
            <a:r>
              <a:rPr lang="en-US" dirty="0"/>
              <a:t> o </a:t>
            </a:r>
            <a:r>
              <a:rPr lang="en-US" dirty="0" err="1"/>
              <a:t>típica</a:t>
            </a:r>
            <a:r>
              <a:rPr lang="en-US" dirty="0"/>
              <a:t> es </a:t>
            </a:r>
            <a:r>
              <a:rPr lang="en-US" dirty="0" err="1"/>
              <a:t>el</a:t>
            </a:r>
            <a:r>
              <a:rPr lang="en-US" dirty="0"/>
              <a:t> </a:t>
            </a:r>
            <a:r>
              <a:rPr lang="en-US" dirty="0" err="1"/>
              <a:t>promedio</a:t>
            </a:r>
            <a:r>
              <a:rPr lang="en-US" dirty="0"/>
              <a:t> de </a:t>
            </a:r>
            <a:r>
              <a:rPr lang="en-US" dirty="0" err="1"/>
              <a:t>desviación</a:t>
            </a:r>
            <a:r>
              <a:rPr lang="en-US" dirty="0"/>
              <a:t> de las </a:t>
            </a:r>
            <a:r>
              <a:rPr lang="en-US" dirty="0" err="1"/>
              <a:t>puntuaciones</a:t>
            </a:r>
            <a:r>
              <a:rPr lang="en-US" dirty="0"/>
              <a:t> de la </a:t>
            </a:r>
            <a:r>
              <a:rPr lang="en-US" dirty="0" err="1"/>
              <a:t>muestra</a:t>
            </a:r>
            <a:r>
              <a:rPr lang="en-US" dirty="0"/>
              <a:t> </a:t>
            </a:r>
            <a:r>
              <a:rPr lang="en-US" dirty="0" err="1"/>
              <a:t>respecto</a:t>
            </a:r>
            <a:r>
              <a:rPr lang="en-US" dirty="0"/>
              <a:t> a la media. </a:t>
            </a:r>
            <a:r>
              <a:rPr lang="en-US" dirty="0" err="1"/>
              <a:t>Esta</a:t>
            </a:r>
            <a:r>
              <a:rPr lang="en-US" dirty="0"/>
              <a:t> </a:t>
            </a:r>
            <a:r>
              <a:rPr lang="en-US" dirty="0" err="1"/>
              <a:t>medida</a:t>
            </a:r>
            <a:r>
              <a:rPr lang="en-US" dirty="0"/>
              <a:t> se </a:t>
            </a:r>
            <a:r>
              <a:rPr lang="en-US" dirty="0" err="1"/>
              <a:t>expresa</a:t>
            </a:r>
            <a:r>
              <a:rPr lang="en-US" dirty="0"/>
              <a:t> </a:t>
            </a:r>
            <a:r>
              <a:rPr lang="en-US" dirty="0" err="1"/>
              <a:t>en</a:t>
            </a:r>
            <a:r>
              <a:rPr lang="en-US" dirty="0"/>
              <a:t> las </a:t>
            </a:r>
            <a:r>
              <a:rPr lang="en-US" dirty="0" err="1"/>
              <a:t>unidades</a:t>
            </a:r>
            <a:r>
              <a:rPr lang="en-US" dirty="0"/>
              <a:t> </a:t>
            </a:r>
            <a:r>
              <a:rPr lang="en-US" dirty="0" err="1"/>
              <a:t>originales</a:t>
            </a:r>
            <a:r>
              <a:rPr lang="en-US" dirty="0"/>
              <a:t> de </a:t>
            </a:r>
            <a:r>
              <a:rPr lang="en-US" dirty="0" err="1"/>
              <a:t>medición</a:t>
            </a:r>
            <a:r>
              <a:rPr lang="en-US" dirty="0"/>
              <a:t> de la </a:t>
            </a:r>
            <a:r>
              <a:rPr lang="en-US" dirty="0" err="1"/>
              <a:t>distribución</a:t>
            </a:r>
            <a:r>
              <a:rPr lang="en-US" dirty="0"/>
              <a:t>.</a:t>
            </a:r>
            <a:endParaRPr lang="en-US" dirty="0">
              <a:cs typeface="Calibri"/>
            </a:endParaRPr>
          </a:p>
        </p:txBody>
      </p:sp>
      <p:sp>
        <p:nvSpPr>
          <p:cNvPr id="7" name="CuadroTexto 6">
            <a:extLst>
              <a:ext uri="{FF2B5EF4-FFF2-40B4-BE49-F238E27FC236}">
                <a16:creationId xmlns:a16="http://schemas.microsoft.com/office/drawing/2014/main" id="{AEF3CBF2-D65B-4335-BEBA-175D9FAFE667}"/>
              </a:ext>
            </a:extLst>
          </p:cNvPr>
          <p:cNvSpPr txBox="1"/>
          <p:nvPr/>
        </p:nvSpPr>
        <p:spPr>
          <a:xfrm>
            <a:off x="5570034" y="4194717"/>
            <a:ext cx="5884126"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HN" dirty="0"/>
              <a:t>La </a:t>
            </a:r>
            <a:r>
              <a:rPr lang="es-HN" b="1" dirty="0"/>
              <a:t>varianza</a:t>
            </a:r>
            <a:r>
              <a:rPr lang="es-HN" dirty="0"/>
              <a:t> es la desviación estándar elevada al cuadrado y se simboliza s2. Es un concepto estadístico muy importante, que fundamenta muchas pruebas cuantitativas. Diversos métodos estadísticos parten de la descomposición de la varianza. Sin embargo, con fines descriptivos se utiliza preferentemente la desviación estándar.</a:t>
            </a:r>
          </a:p>
        </p:txBody>
      </p:sp>
    </p:spTree>
    <p:extLst>
      <p:ext uri="{BB962C8B-B14F-4D97-AF65-F5344CB8AC3E}">
        <p14:creationId xmlns:p14="http://schemas.microsoft.com/office/powerpoint/2010/main" val="293273568"/>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B5E2835-4E47-45B3-9CFE-732FF7B054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4" descr="Vista angular de circuito con forma de cerebro">
            <a:extLst>
              <a:ext uri="{FF2B5EF4-FFF2-40B4-BE49-F238E27FC236}">
                <a16:creationId xmlns:a16="http://schemas.microsoft.com/office/drawing/2014/main" id="{3BD9CB66-E5EA-4EA1-A3F8-DC03875E4818}"/>
              </a:ext>
            </a:extLst>
          </p:cNvPr>
          <p:cNvPicPr>
            <a:picLocks noChangeAspect="1"/>
          </p:cNvPicPr>
          <p:nvPr/>
        </p:nvPicPr>
        <p:blipFill rotWithShape="1">
          <a:blip r:embed="rId2"/>
          <a:srcRect l="5275" r="3858" b="-5"/>
          <a:stretch/>
        </p:blipFill>
        <p:spPr>
          <a:xfrm>
            <a:off x="3242695" y="10"/>
            <a:ext cx="8949307" cy="6857990"/>
          </a:xfrm>
          <a:custGeom>
            <a:avLst/>
            <a:gdLst/>
            <a:ahLst/>
            <a:cxnLst/>
            <a:rect l="l" t="t" r="r" b="b"/>
            <a:pathLst>
              <a:path w="8949307" h="6858000">
                <a:moveTo>
                  <a:pt x="0" y="0"/>
                </a:moveTo>
                <a:lnTo>
                  <a:pt x="8949307" y="0"/>
                </a:lnTo>
                <a:lnTo>
                  <a:pt x="8949307" y="6858000"/>
                </a:lnTo>
                <a:lnTo>
                  <a:pt x="0" y="6858000"/>
                </a:lnTo>
                <a:lnTo>
                  <a:pt x="62983" y="6788730"/>
                </a:lnTo>
                <a:cubicBezTo>
                  <a:pt x="773509" y="5928900"/>
                  <a:pt x="1212979" y="4741056"/>
                  <a:pt x="1212979" y="3429000"/>
                </a:cubicBezTo>
                <a:cubicBezTo>
                  <a:pt x="1212979" y="2116944"/>
                  <a:pt x="773509" y="929100"/>
                  <a:pt x="62983" y="69271"/>
                </a:cubicBezTo>
                <a:close/>
              </a:path>
            </a:pathLst>
          </a:custGeom>
        </p:spPr>
      </p:pic>
      <p:sp useBgFill="1">
        <p:nvSpPr>
          <p:cNvPr id="11" name="Freeform: Shape 10">
            <a:extLst>
              <a:ext uri="{FF2B5EF4-FFF2-40B4-BE49-F238E27FC236}">
                <a16:creationId xmlns:a16="http://schemas.microsoft.com/office/drawing/2014/main" id="{5B45AD5D-AA52-4F7B-9362-576A39AD9E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D5D5D5"/>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Freeform: Shape 12">
            <a:extLst>
              <a:ext uri="{FF2B5EF4-FFF2-40B4-BE49-F238E27FC236}">
                <a16:creationId xmlns:a16="http://schemas.microsoft.com/office/drawing/2014/main" id="{AEDD7960-4866-4399-BEF6-DD1431AB4E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8E4BF381-B248-435B-8219-083879EE85C8}"/>
              </a:ext>
            </a:extLst>
          </p:cNvPr>
          <p:cNvSpPr>
            <a:spLocks noGrp="1"/>
          </p:cNvSpPr>
          <p:nvPr>
            <p:ph type="title"/>
          </p:nvPr>
        </p:nvSpPr>
        <p:spPr>
          <a:xfrm>
            <a:off x="371094" y="1161288"/>
            <a:ext cx="3438144" cy="1125728"/>
          </a:xfrm>
        </p:spPr>
        <p:txBody>
          <a:bodyPr vert="horz" lIns="91440" tIns="45720" rIns="91440" bIns="45720" rtlCol="0" anchor="b">
            <a:normAutofit/>
          </a:bodyPr>
          <a:lstStyle/>
          <a:p>
            <a:r>
              <a:rPr lang="es-HN" sz="1800" dirty="0">
                <a:latin typeface="Arial"/>
                <a:cs typeface="Arial"/>
              </a:rPr>
              <a:t>Conclusión</a:t>
            </a:r>
            <a:r>
              <a:rPr lang="en-US" sz="1800" b="0" dirty="0">
                <a:latin typeface="Arial"/>
                <a:cs typeface="Arial"/>
              </a:rPr>
              <a:t> </a:t>
            </a:r>
            <a:r>
              <a:rPr lang="en-US" sz="1800" b="0" dirty="0">
                <a:latin typeface="+mj-lt"/>
                <a:cs typeface="+mj-cs"/>
              </a:rPr>
              <a:t> </a:t>
            </a:r>
            <a:endParaRPr lang="en-US" sz="1800" dirty="0">
              <a:latin typeface="+mj-lt"/>
              <a:cs typeface="Calibri Light"/>
            </a:endParaRPr>
          </a:p>
        </p:txBody>
      </p:sp>
      <p:sp>
        <p:nvSpPr>
          <p:cNvPr id="15" name="Rectangle 14">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7" name="Rectangle 16">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375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uadroTexto 2">
            <a:extLst>
              <a:ext uri="{FF2B5EF4-FFF2-40B4-BE49-F238E27FC236}">
                <a16:creationId xmlns:a16="http://schemas.microsoft.com/office/drawing/2014/main" id="{E6AD77CE-694E-4F30-A0F0-C11420964A1D}"/>
              </a:ext>
            </a:extLst>
          </p:cNvPr>
          <p:cNvSpPr txBox="1"/>
          <p:nvPr/>
        </p:nvSpPr>
        <p:spPr>
          <a:xfrm>
            <a:off x="371094" y="2718054"/>
            <a:ext cx="3857076" cy="3207258"/>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Autofit/>
          </a:bodyPr>
          <a:lstStyle/>
          <a:p>
            <a:r>
              <a:rPr lang="es-HN" sz="1200" dirty="0">
                <a:ea typeface="+mn-lt"/>
                <a:cs typeface="+mn-lt"/>
              </a:rPr>
              <a:t>Debes recordar que en una investigación obtienes una distribución de frecuencias y las estadísticas descriptivas para cada variable, las que se necesiten de acuerdo con los propósitos de la investigación y los niveles de medición. Los programas también pueden agruparte los resultados principales de todas tus variables si así lo solicitas.</a:t>
            </a:r>
            <a:r>
              <a:rPr lang="en-US" sz="1200" dirty="0">
                <a:ea typeface="+mn-lt"/>
                <a:cs typeface="+mn-lt"/>
              </a:rPr>
              <a:t> </a:t>
            </a:r>
            <a:endParaRPr lang="es-ES" sz="1200">
              <a:ea typeface="+mn-lt"/>
              <a:cs typeface="+mn-lt"/>
            </a:endParaRPr>
          </a:p>
          <a:p>
            <a:r>
              <a:rPr lang="es-HN" sz="1200" dirty="0">
                <a:ea typeface="+mn-lt"/>
                <a:cs typeface="+mn-lt"/>
              </a:rPr>
              <a:t> </a:t>
            </a:r>
            <a:r>
              <a:rPr lang="en-US" sz="1200" dirty="0">
                <a:ea typeface="+mn-lt"/>
                <a:cs typeface="+mn-lt"/>
              </a:rPr>
              <a:t> </a:t>
            </a:r>
          </a:p>
          <a:p>
            <a:r>
              <a:rPr lang="es-HN" sz="1200" dirty="0">
                <a:ea typeface="+mn-lt"/>
                <a:cs typeface="+mn-lt"/>
              </a:rPr>
              <a:t>En este reporte se expusieron y explicaron los conceptos de estadística descriptiva y su relación en el desarrollo de investigaciones con orientación cuantitativa.</a:t>
            </a:r>
            <a:br>
              <a:rPr lang="es-HN" sz="1200" dirty="0">
                <a:ea typeface="+mn-lt"/>
                <a:cs typeface="+mn-lt"/>
              </a:rPr>
            </a:br>
            <a:r>
              <a:rPr lang="es-HN" sz="1200" dirty="0">
                <a:ea typeface="+mn-lt"/>
                <a:cs typeface="+mn-lt"/>
              </a:rPr>
              <a:t> </a:t>
            </a:r>
            <a:br>
              <a:rPr lang="es-HN" sz="1200" dirty="0">
                <a:ea typeface="+mn-lt"/>
                <a:cs typeface="+mn-lt"/>
              </a:rPr>
            </a:br>
            <a:endParaRPr lang="es-HN" sz="1200" dirty="0">
              <a:ea typeface="+mn-lt"/>
              <a:cs typeface="+mn-lt"/>
            </a:endParaRPr>
          </a:p>
          <a:p>
            <a:r>
              <a:rPr lang="es-HN" sz="1200" dirty="0">
                <a:ea typeface="+mn-lt"/>
                <a:cs typeface="+mn-lt"/>
              </a:rPr>
              <a:t>Se profundizó en la explicación en los temas de medidas de tendencia central y medidas de variabilidad.</a:t>
            </a:r>
            <a:br>
              <a:rPr lang="es-HN" sz="1200" dirty="0">
                <a:ea typeface="+mn-lt"/>
                <a:cs typeface="+mn-lt"/>
              </a:rPr>
            </a:br>
            <a:r>
              <a:rPr lang="es-HN" sz="1200" dirty="0">
                <a:ea typeface="+mn-lt"/>
                <a:cs typeface="+mn-lt"/>
              </a:rPr>
              <a:t> </a:t>
            </a:r>
            <a:br>
              <a:rPr lang="es-HN" sz="1200" dirty="0">
                <a:ea typeface="+mn-lt"/>
                <a:cs typeface="+mn-lt"/>
              </a:rPr>
            </a:br>
            <a:endParaRPr lang="es-HN" sz="1200" dirty="0">
              <a:ea typeface="+mn-lt"/>
              <a:cs typeface="+mn-lt"/>
            </a:endParaRPr>
          </a:p>
          <a:p>
            <a:pPr>
              <a:lnSpc>
                <a:spcPct val="90000"/>
              </a:lnSpc>
              <a:spcAft>
                <a:spcPts val="600"/>
              </a:spcAft>
            </a:pPr>
            <a:r>
              <a:rPr lang="es-HN" sz="1200" dirty="0">
                <a:ea typeface="+mn-lt"/>
                <a:cs typeface="+mn-lt"/>
              </a:rPr>
              <a:t>Presentaron los conceptos, formulas y ejemplos de los subtemas: media, mediana y moda para el tema de medidas de tendencia central. Así mismo para los subtemas: rango, desviación estándar y varianza.</a:t>
            </a:r>
            <a:r>
              <a:rPr lang="en-US" sz="1200" dirty="0">
                <a:ea typeface="+mn-lt"/>
                <a:cs typeface="+mn-lt"/>
              </a:rPr>
              <a:t> </a:t>
            </a:r>
            <a:endParaRPr lang="en-US" sz="1200">
              <a:ea typeface="+mn-lt"/>
              <a:cs typeface="+mn-lt"/>
            </a:endParaRPr>
          </a:p>
        </p:txBody>
      </p:sp>
    </p:spTree>
    <p:extLst>
      <p:ext uri="{BB962C8B-B14F-4D97-AF65-F5344CB8AC3E}">
        <p14:creationId xmlns:p14="http://schemas.microsoft.com/office/powerpoint/2010/main" val="14127416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magen 4" descr="Texto&#10;&#10;Descripción generada automáticamente">
            <a:extLst>
              <a:ext uri="{FF2B5EF4-FFF2-40B4-BE49-F238E27FC236}">
                <a16:creationId xmlns:a16="http://schemas.microsoft.com/office/drawing/2014/main" id="{590B37A3-43F3-499D-B52D-EB9DE3767559}"/>
              </a:ext>
            </a:extLst>
          </p:cNvPr>
          <p:cNvPicPr>
            <a:picLocks noChangeAspect="1"/>
          </p:cNvPicPr>
          <p:nvPr/>
        </p:nvPicPr>
        <p:blipFill rotWithShape="1">
          <a:blip r:embed="rId2"/>
          <a:srcRect l="29833" r="16"/>
          <a:stretch/>
        </p:blipFill>
        <p:spPr>
          <a:xfrm>
            <a:off x="3523488" y="10"/>
            <a:ext cx="8668512" cy="6857990"/>
          </a:xfrm>
          <a:prstGeom prst="rect">
            <a:avLst/>
          </a:prstGeom>
        </p:spPr>
      </p:pic>
      <p:sp>
        <p:nvSpPr>
          <p:cNvPr id="11" name="Rectangle 10">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ítulo 2"/>
          <p:cNvSpPr>
            <a:spLocks noGrp="1"/>
          </p:cNvSpPr>
          <p:nvPr>
            <p:ph type="title"/>
          </p:nvPr>
        </p:nvSpPr>
        <p:spPr>
          <a:xfrm>
            <a:off x="477981" y="1122363"/>
            <a:ext cx="4023360" cy="3204134"/>
          </a:xfrm>
        </p:spPr>
        <p:txBody>
          <a:bodyPr vert="horz" lIns="91440" tIns="45720" rIns="91440" bIns="45720" rtlCol="0" anchor="b">
            <a:normAutofit/>
          </a:bodyPr>
          <a:lstStyle/>
          <a:p>
            <a:r>
              <a:rPr lang="en-US" sz="4800">
                <a:latin typeface="+mj-lt"/>
                <a:cs typeface="+mj-cs"/>
              </a:rPr>
              <a:t>GRACIAS!</a:t>
            </a:r>
          </a:p>
        </p:txBody>
      </p:sp>
      <p:sp>
        <p:nvSpPr>
          <p:cNvPr id="13" name="Rectangle 12">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5" name="Rectangle 14">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1613362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3"/>
                                        </p:tgtEl>
                                        <p:attrNameLst>
                                          <p:attrName>style.visibility</p:attrName>
                                        </p:attrNameLst>
                                      </p:cBhvr>
                                      <p:to>
                                        <p:strVal val="visible"/>
                                      </p:to>
                                    </p:set>
                                    <p:animEffect transition="in" filter="fade">
                                      <p:cBhvr>
                                        <p:cTn id="7" dur="4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8">
            <a:extLst>
              <a:ext uri="{FF2B5EF4-FFF2-40B4-BE49-F238E27FC236}">
                <a16:creationId xmlns:a16="http://schemas.microsoft.com/office/drawing/2014/main" id="{8FC9BE17-9A7B-462D-AE50-3D87773873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magen 4" descr="Imagen que contiene persona, hombre, viendo, verde&#10;&#10;Descripción generada automáticamente">
            <a:extLst>
              <a:ext uri="{FF2B5EF4-FFF2-40B4-BE49-F238E27FC236}">
                <a16:creationId xmlns:a16="http://schemas.microsoft.com/office/drawing/2014/main" id="{13F0CB65-DFB9-4C7B-BE2A-F0DDBF6934A6}"/>
              </a:ext>
            </a:extLst>
          </p:cNvPr>
          <p:cNvPicPr>
            <a:picLocks noChangeAspect="1"/>
          </p:cNvPicPr>
          <p:nvPr/>
        </p:nvPicPr>
        <p:blipFill rotWithShape="1">
          <a:blip r:embed="rId2"/>
          <a:srcRect l="22255" r="1043" b="9091"/>
          <a:stretch/>
        </p:blipFill>
        <p:spPr>
          <a:xfrm>
            <a:off x="3523488" y="10"/>
            <a:ext cx="8668512" cy="6857990"/>
          </a:xfrm>
          <a:prstGeom prst="rect">
            <a:avLst/>
          </a:prstGeom>
        </p:spPr>
      </p:pic>
      <p:sp>
        <p:nvSpPr>
          <p:cNvPr id="11" name="Rectangle 10">
            <a:extLst>
              <a:ext uri="{FF2B5EF4-FFF2-40B4-BE49-F238E27FC236}">
                <a16:creationId xmlns:a16="http://schemas.microsoft.com/office/drawing/2014/main" id="{3EBE8569-6AEC-4B8C-8D53-2DE337CDBA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5" name="Rectangle 14">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9144"/>
          </a:xfrm>
          <a:prstGeom prst="rect">
            <a:avLst/>
          </a:prstGeom>
          <a:solidFill>
            <a:srgbClr val="D5D5D5"/>
          </a:solidFill>
          <a:ln w="3175">
            <a:solidFill>
              <a:srgbClr val="D5D5D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uadroTexto 2">
            <a:extLst>
              <a:ext uri="{FF2B5EF4-FFF2-40B4-BE49-F238E27FC236}">
                <a16:creationId xmlns:a16="http://schemas.microsoft.com/office/drawing/2014/main" id="{855E5CEA-5B3D-453C-8DA5-D30EF24C1502}"/>
              </a:ext>
            </a:extLst>
          </p:cNvPr>
          <p:cNvSpPr txBox="1"/>
          <p:nvPr/>
        </p:nvSpPr>
        <p:spPr>
          <a:xfrm>
            <a:off x="371094" y="2718054"/>
            <a:ext cx="7329502" cy="3207258"/>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Autofit/>
          </a:bodyPr>
          <a:lstStyle/>
          <a:p>
            <a:pPr algn="r">
              <a:lnSpc>
                <a:spcPct val="90000"/>
              </a:lnSpc>
              <a:spcAft>
                <a:spcPts val="600"/>
              </a:spcAft>
            </a:pPr>
            <a:r>
              <a:rPr lang="es-HN" sz="2000" i="1" dirty="0">
                <a:ea typeface="+mn-lt"/>
                <a:cs typeface="+mn-lt"/>
              </a:rPr>
              <a:t>“</a:t>
            </a:r>
            <a:r>
              <a:rPr lang="es-HN" sz="2000" i="1" dirty="0">
                <a:latin typeface="Times New Roman"/>
                <a:ea typeface="+mn-lt"/>
                <a:cs typeface="+mn-lt"/>
              </a:rPr>
              <a:t>El planteamiento del problema es el centro, el corazón de la investigación:</a:t>
            </a:r>
            <a:br>
              <a:rPr lang="es-HN" sz="2000" i="1" dirty="0">
                <a:latin typeface="Times New Roman"/>
                <a:ea typeface="+mn-lt"/>
                <a:cs typeface="+mn-lt"/>
              </a:rPr>
            </a:br>
            <a:r>
              <a:rPr lang="es-HN" sz="2000" i="1" dirty="0">
                <a:latin typeface="Times New Roman"/>
                <a:ea typeface="+mn-lt"/>
                <a:cs typeface="+mn-lt"/>
              </a:rPr>
              <a:t> dicta o define los métodos y la ruta a seguir.”</a:t>
            </a:r>
            <a:r>
              <a:rPr lang="en-US" sz="2000" dirty="0">
                <a:latin typeface="Times New Roman"/>
                <a:ea typeface="+mn-lt"/>
                <a:cs typeface="+mn-lt"/>
              </a:rPr>
              <a:t> </a:t>
            </a:r>
            <a:endParaRPr lang="es-ES" dirty="0">
              <a:ea typeface="+mn-lt"/>
              <a:cs typeface="+mn-lt"/>
            </a:endParaRPr>
          </a:p>
          <a:p>
            <a:pPr algn="r">
              <a:lnSpc>
                <a:spcPct val="90000"/>
              </a:lnSpc>
              <a:spcAft>
                <a:spcPts val="600"/>
              </a:spcAft>
            </a:pPr>
            <a:r>
              <a:rPr lang="en-US" sz="2000" b="1" i="1" dirty="0">
                <a:ea typeface="+mn-lt"/>
                <a:cs typeface="+mn-lt"/>
              </a:rPr>
              <a:t>Roberto Hernández-Sampieri</a:t>
            </a:r>
            <a:r>
              <a:rPr lang="en-US" sz="2000" b="1" i="1" baseline="30000" dirty="0">
                <a:ea typeface="+mn-lt"/>
                <a:cs typeface="+mn-lt"/>
              </a:rPr>
              <a:t>1</a:t>
            </a:r>
            <a:endParaRPr lang="es-ES" b="1">
              <a:ea typeface="+mn-lt"/>
              <a:cs typeface="+mn-lt"/>
            </a:endParaRPr>
          </a:p>
        </p:txBody>
      </p:sp>
    </p:spTree>
    <p:extLst>
      <p:ext uri="{BB962C8B-B14F-4D97-AF65-F5344CB8AC3E}">
        <p14:creationId xmlns:p14="http://schemas.microsoft.com/office/powerpoint/2010/main" val="36779972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10">
            <a:extLst>
              <a:ext uri="{FF2B5EF4-FFF2-40B4-BE49-F238E27FC236}">
                <a16:creationId xmlns:a16="http://schemas.microsoft.com/office/drawing/2014/main" id="{C232B152-3720-4D3B-97ED-45CE5483F1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12">
            <a:extLst>
              <a:ext uri="{FF2B5EF4-FFF2-40B4-BE49-F238E27FC236}">
                <a16:creationId xmlns:a16="http://schemas.microsoft.com/office/drawing/2014/main" id="{11BAB570-FF10-4E96-8A3F-FA9804702B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4693698" cy="6858000"/>
          </a:xfrm>
          <a:custGeom>
            <a:avLst/>
            <a:gdLst>
              <a:gd name="connsiteX0" fmla="*/ 0 w 4693698"/>
              <a:gd name="connsiteY0" fmla="*/ 0 h 6858000"/>
              <a:gd name="connsiteX1" fmla="*/ 420914 w 4693698"/>
              <a:gd name="connsiteY1" fmla="*/ 0 h 6858000"/>
              <a:gd name="connsiteX2" fmla="*/ 1582057 w 4693698"/>
              <a:gd name="connsiteY2" fmla="*/ 0 h 6858000"/>
              <a:gd name="connsiteX3" fmla="*/ 4503903 w 4693698"/>
              <a:gd name="connsiteY3" fmla="*/ 0 h 6858000"/>
              <a:gd name="connsiteX4" fmla="*/ 4508943 w 4693698"/>
              <a:gd name="connsiteY4" fmla="*/ 66675 h 6858000"/>
              <a:gd name="connsiteX5" fmla="*/ 4517340 w 4693698"/>
              <a:gd name="connsiteY5" fmla="*/ 122237 h 6858000"/>
              <a:gd name="connsiteX6" fmla="*/ 4527418 w 4693698"/>
              <a:gd name="connsiteY6" fmla="*/ 174625 h 6858000"/>
              <a:gd name="connsiteX7" fmla="*/ 4544214 w 4693698"/>
              <a:gd name="connsiteY7" fmla="*/ 217487 h 6858000"/>
              <a:gd name="connsiteX8" fmla="*/ 4561010 w 4693698"/>
              <a:gd name="connsiteY8" fmla="*/ 260350 h 6858000"/>
              <a:gd name="connsiteX9" fmla="*/ 4581165 w 4693698"/>
              <a:gd name="connsiteY9" fmla="*/ 296862 h 6858000"/>
              <a:gd name="connsiteX10" fmla="*/ 4601320 w 4693698"/>
              <a:gd name="connsiteY10" fmla="*/ 334962 h 6858000"/>
              <a:gd name="connsiteX11" fmla="*/ 4619796 w 4693698"/>
              <a:gd name="connsiteY11" fmla="*/ 369887 h 6858000"/>
              <a:gd name="connsiteX12" fmla="*/ 4638271 w 4693698"/>
              <a:gd name="connsiteY12" fmla="*/ 409575 h 6858000"/>
              <a:gd name="connsiteX13" fmla="*/ 4655067 w 4693698"/>
              <a:gd name="connsiteY13" fmla="*/ 450850 h 6858000"/>
              <a:gd name="connsiteX14" fmla="*/ 4670184 w 4693698"/>
              <a:gd name="connsiteY14" fmla="*/ 496887 h 6858000"/>
              <a:gd name="connsiteX15" fmla="*/ 4681941 w 4693698"/>
              <a:gd name="connsiteY15" fmla="*/ 546100 h 6858000"/>
              <a:gd name="connsiteX16" fmla="*/ 4690339 w 4693698"/>
              <a:gd name="connsiteY16" fmla="*/ 606425 h 6858000"/>
              <a:gd name="connsiteX17" fmla="*/ 4693698 w 4693698"/>
              <a:gd name="connsiteY17" fmla="*/ 673100 h 6858000"/>
              <a:gd name="connsiteX18" fmla="*/ 4690339 w 4693698"/>
              <a:gd name="connsiteY18" fmla="*/ 744537 h 6858000"/>
              <a:gd name="connsiteX19" fmla="*/ 4681941 w 4693698"/>
              <a:gd name="connsiteY19" fmla="*/ 801687 h 6858000"/>
              <a:gd name="connsiteX20" fmla="*/ 4670184 w 4693698"/>
              <a:gd name="connsiteY20" fmla="*/ 854075 h 6858000"/>
              <a:gd name="connsiteX21" fmla="*/ 4655067 w 4693698"/>
              <a:gd name="connsiteY21" fmla="*/ 901700 h 6858000"/>
              <a:gd name="connsiteX22" fmla="*/ 4638271 w 4693698"/>
              <a:gd name="connsiteY22" fmla="*/ 942975 h 6858000"/>
              <a:gd name="connsiteX23" fmla="*/ 4618116 w 4693698"/>
              <a:gd name="connsiteY23" fmla="*/ 981075 h 6858000"/>
              <a:gd name="connsiteX24" fmla="*/ 4597961 w 4693698"/>
              <a:gd name="connsiteY24" fmla="*/ 1017587 h 6858000"/>
              <a:gd name="connsiteX25" fmla="*/ 4577806 w 4693698"/>
              <a:gd name="connsiteY25" fmla="*/ 1055687 h 6858000"/>
              <a:gd name="connsiteX26" fmla="*/ 4559330 w 4693698"/>
              <a:gd name="connsiteY26" fmla="*/ 1095375 h 6858000"/>
              <a:gd name="connsiteX27" fmla="*/ 4540854 w 4693698"/>
              <a:gd name="connsiteY27" fmla="*/ 1136650 h 6858000"/>
              <a:gd name="connsiteX28" fmla="*/ 4525739 w 4693698"/>
              <a:gd name="connsiteY28" fmla="*/ 1182687 h 6858000"/>
              <a:gd name="connsiteX29" fmla="*/ 4515661 w 4693698"/>
              <a:gd name="connsiteY29" fmla="*/ 1235075 h 6858000"/>
              <a:gd name="connsiteX30" fmla="*/ 4505583 w 4693698"/>
              <a:gd name="connsiteY30" fmla="*/ 1295400 h 6858000"/>
              <a:gd name="connsiteX31" fmla="*/ 4503903 w 4693698"/>
              <a:gd name="connsiteY31" fmla="*/ 1363662 h 6858000"/>
              <a:gd name="connsiteX32" fmla="*/ 4505583 w 4693698"/>
              <a:gd name="connsiteY32" fmla="*/ 1431925 h 6858000"/>
              <a:gd name="connsiteX33" fmla="*/ 4515661 w 4693698"/>
              <a:gd name="connsiteY33" fmla="*/ 1492250 h 6858000"/>
              <a:gd name="connsiteX34" fmla="*/ 4525739 w 4693698"/>
              <a:gd name="connsiteY34" fmla="*/ 1544637 h 6858000"/>
              <a:gd name="connsiteX35" fmla="*/ 4540854 w 4693698"/>
              <a:gd name="connsiteY35" fmla="*/ 1589087 h 6858000"/>
              <a:gd name="connsiteX36" fmla="*/ 4559330 w 4693698"/>
              <a:gd name="connsiteY36" fmla="*/ 1631950 h 6858000"/>
              <a:gd name="connsiteX37" fmla="*/ 4577806 w 4693698"/>
              <a:gd name="connsiteY37" fmla="*/ 1671637 h 6858000"/>
              <a:gd name="connsiteX38" fmla="*/ 4597961 w 4693698"/>
              <a:gd name="connsiteY38" fmla="*/ 1708150 h 6858000"/>
              <a:gd name="connsiteX39" fmla="*/ 4618116 w 4693698"/>
              <a:gd name="connsiteY39" fmla="*/ 1743075 h 6858000"/>
              <a:gd name="connsiteX40" fmla="*/ 4638271 w 4693698"/>
              <a:gd name="connsiteY40" fmla="*/ 1782762 h 6858000"/>
              <a:gd name="connsiteX41" fmla="*/ 4655067 w 4693698"/>
              <a:gd name="connsiteY41" fmla="*/ 1824037 h 6858000"/>
              <a:gd name="connsiteX42" fmla="*/ 4670184 w 4693698"/>
              <a:gd name="connsiteY42" fmla="*/ 1870075 h 6858000"/>
              <a:gd name="connsiteX43" fmla="*/ 4681941 w 4693698"/>
              <a:gd name="connsiteY43" fmla="*/ 1922462 h 6858000"/>
              <a:gd name="connsiteX44" fmla="*/ 4690339 w 4693698"/>
              <a:gd name="connsiteY44" fmla="*/ 1982787 h 6858000"/>
              <a:gd name="connsiteX45" fmla="*/ 4693698 w 4693698"/>
              <a:gd name="connsiteY45" fmla="*/ 2051050 h 6858000"/>
              <a:gd name="connsiteX46" fmla="*/ 4690339 w 4693698"/>
              <a:gd name="connsiteY46" fmla="*/ 2119312 h 6858000"/>
              <a:gd name="connsiteX47" fmla="*/ 4681941 w 4693698"/>
              <a:gd name="connsiteY47" fmla="*/ 2179637 h 6858000"/>
              <a:gd name="connsiteX48" fmla="*/ 4670184 w 4693698"/>
              <a:gd name="connsiteY48" fmla="*/ 2232025 h 6858000"/>
              <a:gd name="connsiteX49" fmla="*/ 4655067 w 4693698"/>
              <a:gd name="connsiteY49" fmla="*/ 2278062 h 6858000"/>
              <a:gd name="connsiteX50" fmla="*/ 4638271 w 4693698"/>
              <a:gd name="connsiteY50" fmla="*/ 2319337 h 6858000"/>
              <a:gd name="connsiteX51" fmla="*/ 4618116 w 4693698"/>
              <a:gd name="connsiteY51" fmla="*/ 2359025 h 6858000"/>
              <a:gd name="connsiteX52" fmla="*/ 4597961 w 4693698"/>
              <a:gd name="connsiteY52" fmla="*/ 2395537 h 6858000"/>
              <a:gd name="connsiteX53" fmla="*/ 4577806 w 4693698"/>
              <a:gd name="connsiteY53" fmla="*/ 2433637 h 6858000"/>
              <a:gd name="connsiteX54" fmla="*/ 4559330 w 4693698"/>
              <a:gd name="connsiteY54" fmla="*/ 2471737 h 6858000"/>
              <a:gd name="connsiteX55" fmla="*/ 4540854 w 4693698"/>
              <a:gd name="connsiteY55" fmla="*/ 2513012 h 6858000"/>
              <a:gd name="connsiteX56" fmla="*/ 4525739 w 4693698"/>
              <a:gd name="connsiteY56" fmla="*/ 2560637 h 6858000"/>
              <a:gd name="connsiteX57" fmla="*/ 4515661 w 4693698"/>
              <a:gd name="connsiteY57" fmla="*/ 2613025 h 6858000"/>
              <a:gd name="connsiteX58" fmla="*/ 4505583 w 4693698"/>
              <a:gd name="connsiteY58" fmla="*/ 2671762 h 6858000"/>
              <a:gd name="connsiteX59" fmla="*/ 4503903 w 4693698"/>
              <a:gd name="connsiteY59" fmla="*/ 2741612 h 6858000"/>
              <a:gd name="connsiteX60" fmla="*/ 4505583 w 4693698"/>
              <a:gd name="connsiteY60" fmla="*/ 2809875 h 6858000"/>
              <a:gd name="connsiteX61" fmla="*/ 4515661 w 4693698"/>
              <a:gd name="connsiteY61" fmla="*/ 2868612 h 6858000"/>
              <a:gd name="connsiteX62" fmla="*/ 4525739 w 4693698"/>
              <a:gd name="connsiteY62" fmla="*/ 2922587 h 6858000"/>
              <a:gd name="connsiteX63" fmla="*/ 4540854 w 4693698"/>
              <a:gd name="connsiteY63" fmla="*/ 2967037 h 6858000"/>
              <a:gd name="connsiteX64" fmla="*/ 4559330 w 4693698"/>
              <a:gd name="connsiteY64" fmla="*/ 3009900 h 6858000"/>
              <a:gd name="connsiteX65" fmla="*/ 4577806 w 4693698"/>
              <a:gd name="connsiteY65" fmla="*/ 3046412 h 6858000"/>
              <a:gd name="connsiteX66" fmla="*/ 4597961 w 4693698"/>
              <a:gd name="connsiteY66" fmla="*/ 3084512 h 6858000"/>
              <a:gd name="connsiteX67" fmla="*/ 4618116 w 4693698"/>
              <a:gd name="connsiteY67" fmla="*/ 3121025 h 6858000"/>
              <a:gd name="connsiteX68" fmla="*/ 4638271 w 4693698"/>
              <a:gd name="connsiteY68" fmla="*/ 3160712 h 6858000"/>
              <a:gd name="connsiteX69" fmla="*/ 4655067 w 4693698"/>
              <a:gd name="connsiteY69" fmla="*/ 3201987 h 6858000"/>
              <a:gd name="connsiteX70" fmla="*/ 4670184 w 4693698"/>
              <a:gd name="connsiteY70" fmla="*/ 3248025 h 6858000"/>
              <a:gd name="connsiteX71" fmla="*/ 4681941 w 4693698"/>
              <a:gd name="connsiteY71" fmla="*/ 3300412 h 6858000"/>
              <a:gd name="connsiteX72" fmla="*/ 4690339 w 4693698"/>
              <a:gd name="connsiteY72" fmla="*/ 3360737 h 6858000"/>
              <a:gd name="connsiteX73" fmla="*/ 4693698 w 4693698"/>
              <a:gd name="connsiteY73" fmla="*/ 3427412 h 6858000"/>
              <a:gd name="connsiteX74" fmla="*/ 4690339 w 4693698"/>
              <a:gd name="connsiteY74" fmla="*/ 3497262 h 6858000"/>
              <a:gd name="connsiteX75" fmla="*/ 4681941 w 4693698"/>
              <a:gd name="connsiteY75" fmla="*/ 3557587 h 6858000"/>
              <a:gd name="connsiteX76" fmla="*/ 4670184 w 4693698"/>
              <a:gd name="connsiteY76" fmla="*/ 3609975 h 6858000"/>
              <a:gd name="connsiteX77" fmla="*/ 4655067 w 4693698"/>
              <a:gd name="connsiteY77" fmla="*/ 3656012 h 6858000"/>
              <a:gd name="connsiteX78" fmla="*/ 4638271 w 4693698"/>
              <a:gd name="connsiteY78" fmla="*/ 3697287 h 6858000"/>
              <a:gd name="connsiteX79" fmla="*/ 4618116 w 4693698"/>
              <a:gd name="connsiteY79" fmla="*/ 3736975 h 6858000"/>
              <a:gd name="connsiteX80" fmla="*/ 4577806 w 4693698"/>
              <a:gd name="connsiteY80" fmla="*/ 3811587 h 6858000"/>
              <a:gd name="connsiteX81" fmla="*/ 4559330 w 4693698"/>
              <a:gd name="connsiteY81" fmla="*/ 3848100 h 6858000"/>
              <a:gd name="connsiteX82" fmla="*/ 4540854 w 4693698"/>
              <a:gd name="connsiteY82" fmla="*/ 3890962 h 6858000"/>
              <a:gd name="connsiteX83" fmla="*/ 4525739 w 4693698"/>
              <a:gd name="connsiteY83" fmla="*/ 3935412 h 6858000"/>
              <a:gd name="connsiteX84" fmla="*/ 4515661 w 4693698"/>
              <a:gd name="connsiteY84" fmla="*/ 3987800 h 6858000"/>
              <a:gd name="connsiteX85" fmla="*/ 4505583 w 4693698"/>
              <a:gd name="connsiteY85" fmla="*/ 4048125 h 6858000"/>
              <a:gd name="connsiteX86" fmla="*/ 4503903 w 4693698"/>
              <a:gd name="connsiteY86" fmla="*/ 4116387 h 6858000"/>
              <a:gd name="connsiteX87" fmla="*/ 4505583 w 4693698"/>
              <a:gd name="connsiteY87" fmla="*/ 4186237 h 6858000"/>
              <a:gd name="connsiteX88" fmla="*/ 4515661 w 4693698"/>
              <a:gd name="connsiteY88" fmla="*/ 4244975 h 6858000"/>
              <a:gd name="connsiteX89" fmla="*/ 4525739 w 4693698"/>
              <a:gd name="connsiteY89" fmla="*/ 4297362 h 6858000"/>
              <a:gd name="connsiteX90" fmla="*/ 4540854 w 4693698"/>
              <a:gd name="connsiteY90" fmla="*/ 4343400 h 6858000"/>
              <a:gd name="connsiteX91" fmla="*/ 4559330 w 4693698"/>
              <a:gd name="connsiteY91" fmla="*/ 4386262 h 6858000"/>
              <a:gd name="connsiteX92" fmla="*/ 4577806 w 4693698"/>
              <a:gd name="connsiteY92" fmla="*/ 4424362 h 6858000"/>
              <a:gd name="connsiteX93" fmla="*/ 4618116 w 4693698"/>
              <a:gd name="connsiteY93" fmla="*/ 4498975 h 6858000"/>
              <a:gd name="connsiteX94" fmla="*/ 4638271 w 4693698"/>
              <a:gd name="connsiteY94" fmla="*/ 4537075 h 6858000"/>
              <a:gd name="connsiteX95" fmla="*/ 4655067 w 4693698"/>
              <a:gd name="connsiteY95" fmla="*/ 4579937 h 6858000"/>
              <a:gd name="connsiteX96" fmla="*/ 4670184 w 4693698"/>
              <a:gd name="connsiteY96" fmla="*/ 4625975 h 6858000"/>
              <a:gd name="connsiteX97" fmla="*/ 4681941 w 4693698"/>
              <a:gd name="connsiteY97" fmla="*/ 4678362 h 6858000"/>
              <a:gd name="connsiteX98" fmla="*/ 4690339 w 4693698"/>
              <a:gd name="connsiteY98" fmla="*/ 4738687 h 6858000"/>
              <a:gd name="connsiteX99" fmla="*/ 4693698 w 4693698"/>
              <a:gd name="connsiteY99" fmla="*/ 4806950 h 6858000"/>
              <a:gd name="connsiteX100" fmla="*/ 4690339 w 4693698"/>
              <a:gd name="connsiteY100" fmla="*/ 4875212 h 6858000"/>
              <a:gd name="connsiteX101" fmla="*/ 4681941 w 4693698"/>
              <a:gd name="connsiteY101" fmla="*/ 4935537 h 6858000"/>
              <a:gd name="connsiteX102" fmla="*/ 4670184 w 4693698"/>
              <a:gd name="connsiteY102" fmla="*/ 4987925 h 6858000"/>
              <a:gd name="connsiteX103" fmla="*/ 4655067 w 4693698"/>
              <a:gd name="connsiteY103" fmla="*/ 5033962 h 6858000"/>
              <a:gd name="connsiteX104" fmla="*/ 4638271 w 4693698"/>
              <a:gd name="connsiteY104" fmla="*/ 5075237 h 6858000"/>
              <a:gd name="connsiteX105" fmla="*/ 4618116 w 4693698"/>
              <a:gd name="connsiteY105" fmla="*/ 5114925 h 6858000"/>
              <a:gd name="connsiteX106" fmla="*/ 4597961 w 4693698"/>
              <a:gd name="connsiteY106" fmla="*/ 5149850 h 6858000"/>
              <a:gd name="connsiteX107" fmla="*/ 4577806 w 4693698"/>
              <a:gd name="connsiteY107" fmla="*/ 5186362 h 6858000"/>
              <a:gd name="connsiteX108" fmla="*/ 4559330 w 4693698"/>
              <a:gd name="connsiteY108" fmla="*/ 5226050 h 6858000"/>
              <a:gd name="connsiteX109" fmla="*/ 4540854 w 4693698"/>
              <a:gd name="connsiteY109" fmla="*/ 5268912 h 6858000"/>
              <a:gd name="connsiteX110" fmla="*/ 4525739 w 4693698"/>
              <a:gd name="connsiteY110" fmla="*/ 5313362 h 6858000"/>
              <a:gd name="connsiteX111" fmla="*/ 4515661 w 4693698"/>
              <a:gd name="connsiteY111" fmla="*/ 5365750 h 6858000"/>
              <a:gd name="connsiteX112" fmla="*/ 4505583 w 4693698"/>
              <a:gd name="connsiteY112" fmla="*/ 5426075 h 6858000"/>
              <a:gd name="connsiteX113" fmla="*/ 4503903 w 4693698"/>
              <a:gd name="connsiteY113" fmla="*/ 5494337 h 6858000"/>
              <a:gd name="connsiteX114" fmla="*/ 4505583 w 4693698"/>
              <a:gd name="connsiteY114" fmla="*/ 5562600 h 6858000"/>
              <a:gd name="connsiteX115" fmla="*/ 4515661 w 4693698"/>
              <a:gd name="connsiteY115" fmla="*/ 5622925 h 6858000"/>
              <a:gd name="connsiteX116" fmla="*/ 4525739 w 4693698"/>
              <a:gd name="connsiteY116" fmla="*/ 5675312 h 6858000"/>
              <a:gd name="connsiteX117" fmla="*/ 4540854 w 4693698"/>
              <a:gd name="connsiteY117" fmla="*/ 5721350 h 6858000"/>
              <a:gd name="connsiteX118" fmla="*/ 4559330 w 4693698"/>
              <a:gd name="connsiteY118" fmla="*/ 5762625 h 6858000"/>
              <a:gd name="connsiteX119" fmla="*/ 4577806 w 4693698"/>
              <a:gd name="connsiteY119" fmla="*/ 5802312 h 6858000"/>
              <a:gd name="connsiteX120" fmla="*/ 4597961 w 4693698"/>
              <a:gd name="connsiteY120" fmla="*/ 5840412 h 6858000"/>
              <a:gd name="connsiteX121" fmla="*/ 4618116 w 4693698"/>
              <a:gd name="connsiteY121" fmla="*/ 5876925 h 6858000"/>
              <a:gd name="connsiteX122" fmla="*/ 4638271 w 4693698"/>
              <a:gd name="connsiteY122" fmla="*/ 5915025 h 6858000"/>
              <a:gd name="connsiteX123" fmla="*/ 4655067 w 4693698"/>
              <a:gd name="connsiteY123" fmla="*/ 5956300 h 6858000"/>
              <a:gd name="connsiteX124" fmla="*/ 4670184 w 4693698"/>
              <a:gd name="connsiteY124" fmla="*/ 6003925 h 6858000"/>
              <a:gd name="connsiteX125" fmla="*/ 4681941 w 4693698"/>
              <a:gd name="connsiteY125" fmla="*/ 6056312 h 6858000"/>
              <a:gd name="connsiteX126" fmla="*/ 4690339 w 4693698"/>
              <a:gd name="connsiteY126" fmla="*/ 6113462 h 6858000"/>
              <a:gd name="connsiteX127" fmla="*/ 4693698 w 4693698"/>
              <a:gd name="connsiteY127" fmla="*/ 6183312 h 6858000"/>
              <a:gd name="connsiteX128" fmla="*/ 4690339 w 4693698"/>
              <a:gd name="connsiteY128" fmla="*/ 6251575 h 6858000"/>
              <a:gd name="connsiteX129" fmla="*/ 4681941 w 4693698"/>
              <a:gd name="connsiteY129" fmla="*/ 6311900 h 6858000"/>
              <a:gd name="connsiteX130" fmla="*/ 4670184 w 4693698"/>
              <a:gd name="connsiteY130" fmla="*/ 6361112 h 6858000"/>
              <a:gd name="connsiteX131" fmla="*/ 4655067 w 4693698"/>
              <a:gd name="connsiteY131" fmla="*/ 6407150 h 6858000"/>
              <a:gd name="connsiteX132" fmla="*/ 4638271 w 4693698"/>
              <a:gd name="connsiteY132" fmla="*/ 6448425 h 6858000"/>
              <a:gd name="connsiteX133" fmla="*/ 4619796 w 4693698"/>
              <a:gd name="connsiteY133" fmla="*/ 6488112 h 6858000"/>
              <a:gd name="connsiteX134" fmla="*/ 4601320 w 4693698"/>
              <a:gd name="connsiteY134" fmla="*/ 6523037 h 6858000"/>
              <a:gd name="connsiteX135" fmla="*/ 4581165 w 4693698"/>
              <a:gd name="connsiteY135" fmla="*/ 6561137 h 6858000"/>
              <a:gd name="connsiteX136" fmla="*/ 4561010 w 4693698"/>
              <a:gd name="connsiteY136" fmla="*/ 6597650 h 6858000"/>
              <a:gd name="connsiteX137" fmla="*/ 4544214 w 4693698"/>
              <a:gd name="connsiteY137" fmla="*/ 6640512 h 6858000"/>
              <a:gd name="connsiteX138" fmla="*/ 4527418 w 4693698"/>
              <a:gd name="connsiteY138" fmla="*/ 6683375 h 6858000"/>
              <a:gd name="connsiteX139" fmla="*/ 4517340 w 4693698"/>
              <a:gd name="connsiteY139" fmla="*/ 6735762 h 6858000"/>
              <a:gd name="connsiteX140" fmla="*/ 4508943 w 4693698"/>
              <a:gd name="connsiteY140" fmla="*/ 6791325 h 6858000"/>
              <a:gd name="connsiteX141" fmla="*/ 4503903 w 4693698"/>
              <a:gd name="connsiteY141" fmla="*/ 6858000 h 6858000"/>
              <a:gd name="connsiteX142" fmla="*/ 1582057 w 4693698"/>
              <a:gd name="connsiteY142" fmla="*/ 6858000 h 6858000"/>
              <a:gd name="connsiteX143" fmla="*/ 420914 w 4693698"/>
              <a:gd name="connsiteY143" fmla="*/ 6858000 h 6858000"/>
              <a:gd name="connsiteX144" fmla="*/ 0 w 4693698"/>
              <a:gd name="connsiteY14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4693698" h="6858000">
                <a:moveTo>
                  <a:pt x="0" y="0"/>
                </a:moveTo>
                <a:lnTo>
                  <a:pt x="420914" y="0"/>
                </a:lnTo>
                <a:lnTo>
                  <a:pt x="1582057" y="0"/>
                </a:lnTo>
                <a:lnTo>
                  <a:pt x="4503903" y="0"/>
                </a:lnTo>
                <a:lnTo>
                  <a:pt x="4508943" y="66675"/>
                </a:lnTo>
                <a:lnTo>
                  <a:pt x="4517340" y="122237"/>
                </a:lnTo>
                <a:lnTo>
                  <a:pt x="4527418" y="174625"/>
                </a:lnTo>
                <a:lnTo>
                  <a:pt x="4544214" y="217487"/>
                </a:lnTo>
                <a:lnTo>
                  <a:pt x="4561010" y="260350"/>
                </a:lnTo>
                <a:lnTo>
                  <a:pt x="4581165" y="296862"/>
                </a:lnTo>
                <a:lnTo>
                  <a:pt x="4601320" y="334962"/>
                </a:lnTo>
                <a:lnTo>
                  <a:pt x="4619796" y="369887"/>
                </a:lnTo>
                <a:lnTo>
                  <a:pt x="4638271" y="409575"/>
                </a:lnTo>
                <a:lnTo>
                  <a:pt x="4655067" y="450850"/>
                </a:lnTo>
                <a:lnTo>
                  <a:pt x="4670184" y="496887"/>
                </a:lnTo>
                <a:lnTo>
                  <a:pt x="4681941" y="546100"/>
                </a:lnTo>
                <a:lnTo>
                  <a:pt x="4690339" y="606425"/>
                </a:lnTo>
                <a:lnTo>
                  <a:pt x="4693698" y="673100"/>
                </a:lnTo>
                <a:lnTo>
                  <a:pt x="4690339" y="744537"/>
                </a:lnTo>
                <a:lnTo>
                  <a:pt x="4681941" y="801687"/>
                </a:lnTo>
                <a:lnTo>
                  <a:pt x="4670184" y="854075"/>
                </a:lnTo>
                <a:lnTo>
                  <a:pt x="4655067" y="901700"/>
                </a:lnTo>
                <a:lnTo>
                  <a:pt x="4638271" y="942975"/>
                </a:lnTo>
                <a:lnTo>
                  <a:pt x="4618116" y="981075"/>
                </a:lnTo>
                <a:lnTo>
                  <a:pt x="4597961" y="1017587"/>
                </a:lnTo>
                <a:lnTo>
                  <a:pt x="4577806" y="1055687"/>
                </a:lnTo>
                <a:lnTo>
                  <a:pt x="4559330" y="1095375"/>
                </a:lnTo>
                <a:lnTo>
                  <a:pt x="4540854" y="1136650"/>
                </a:lnTo>
                <a:lnTo>
                  <a:pt x="4525739" y="1182687"/>
                </a:lnTo>
                <a:lnTo>
                  <a:pt x="4515661" y="1235075"/>
                </a:lnTo>
                <a:lnTo>
                  <a:pt x="4505583" y="1295400"/>
                </a:lnTo>
                <a:lnTo>
                  <a:pt x="4503903" y="1363662"/>
                </a:lnTo>
                <a:lnTo>
                  <a:pt x="4505583" y="1431925"/>
                </a:lnTo>
                <a:lnTo>
                  <a:pt x="4515661" y="1492250"/>
                </a:lnTo>
                <a:lnTo>
                  <a:pt x="4525739" y="1544637"/>
                </a:lnTo>
                <a:lnTo>
                  <a:pt x="4540854" y="1589087"/>
                </a:lnTo>
                <a:lnTo>
                  <a:pt x="4559330" y="1631950"/>
                </a:lnTo>
                <a:lnTo>
                  <a:pt x="4577806" y="1671637"/>
                </a:lnTo>
                <a:lnTo>
                  <a:pt x="4597961" y="1708150"/>
                </a:lnTo>
                <a:lnTo>
                  <a:pt x="4618116" y="1743075"/>
                </a:lnTo>
                <a:lnTo>
                  <a:pt x="4638271" y="1782762"/>
                </a:lnTo>
                <a:lnTo>
                  <a:pt x="4655067" y="1824037"/>
                </a:lnTo>
                <a:lnTo>
                  <a:pt x="4670184" y="1870075"/>
                </a:lnTo>
                <a:lnTo>
                  <a:pt x="4681941" y="1922462"/>
                </a:lnTo>
                <a:lnTo>
                  <a:pt x="4690339" y="1982787"/>
                </a:lnTo>
                <a:lnTo>
                  <a:pt x="4693698" y="2051050"/>
                </a:lnTo>
                <a:lnTo>
                  <a:pt x="4690339" y="2119312"/>
                </a:lnTo>
                <a:lnTo>
                  <a:pt x="4681941" y="2179637"/>
                </a:lnTo>
                <a:lnTo>
                  <a:pt x="4670184" y="2232025"/>
                </a:lnTo>
                <a:lnTo>
                  <a:pt x="4655067" y="2278062"/>
                </a:lnTo>
                <a:lnTo>
                  <a:pt x="4638271" y="2319337"/>
                </a:lnTo>
                <a:lnTo>
                  <a:pt x="4618116" y="2359025"/>
                </a:lnTo>
                <a:lnTo>
                  <a:pt x="4597961" y="2395537"/>
                </a:lnTo>
                <a:lnTo>
                  <a:pt x="4577806" y="2433637"/>
                </a:lnTo>
                <a:lnTo>
                  <a:pt x="4559330" y="2471737"/>
                </a:lnTo>
                <a:lnTo>
                  <a:pt x="4540854" y="2513012"/>
                </a:lnTo>
                <a:lnTo>
                  <a:pt x="4525739" y="2560637"/>
                </a:lnTo>
                <a:lnTo>
                  <a:pt x="4515661" y="2613025"/>
                </a:lnTo>
                <a:lnTo>
                  <a:pt x="4505583" y="2671762"/>
                </a:lnTo>
                <a:lnTo>
                  <a:pt x="4503903" y="2741612"/>
                </a:lnTo>
                <a:lnTo>
                  <a:pt x="4505583" y="2809875"/>
                </a:lnTo>
                <a:lnTo>
                  <a:pt x="4515661" y="2868612"/>
                </a:lnTo>
                <a:lnTo>
                  <a:pt x="4525739" y="2922587"/>
                </a:lnTo>
                <a:lnTo>
                  <a:pt x="4540854" y="2967037"/>
                </a:lnTo>
                <a:lnTo>
                  <a:pt x="4559330" y="3009900"/>
                </a:lnTo>
                <a:lnTo>
                  <a:pt x="4577806" y="3046412"/>
                </a:lnTo>
                <a:lnTo>
                  <a:pt x="4597961" y="3084512"/>
                </a:lnTo>
                <a:lnTo>
                  <a:pt x="4618116" y="3121025"/>
                </a:lnTo>
                <a:lnTo>
                  <a:pt x="4638271" y="3160712"/>
                </a:lnTo>
                <a:lnTo>
                  <a:pt x="4655067" y="3201987"/>
                </a:lnTo>
                <a:lnTo>
                  <a:pt x="4670184" y="3248025"/>
                </a:lnTo>
                <a:lnTo>
                  <a:pt x="4681941" y="3300412"/>
                </a:lnTo>
                <a:lnTo>
                  <a:pt x="4690339" y="3360737"/>
                </a:lnTo>
                <a:lnTo>
                  <a:pt x="4693698" y="3427412"/>
                </a:lnTo>
                <a:lnTo>
                  <a:pt x="4690339" y="3497262"/>
                </a:lnTo>
                <a:lnTo>
                  <a:pt x="4681941" y="3557587"/>
                </a:lnTo>
                <a:lnTo>
                  <a:pt x="4670184" y="3609975"/>
                </a:lnTo>
                <a:lnTo>
                  <a:pt x="4655067" y="3656012"/>
                </a:lnTo>
                <a:lnTo>
                  <a:pt x="4638271" y="3697287"/>
                </a:lnTo>
                <a:lnTo>
                  <a:pt x="4618116" y="3736975"/>
                </a:lnTo>
                <a:lnTo>
                  <a:pt x="4577806" y="3811587"/>
                </a:lnTo>
                <a:lnTo>
                  <a:pt x="4559330" y="3848100"/>
                </a:lnTo>
                <a:lnTo>
                  <a:pt x="4540854" y="3890962"/>
                </a:lnTo>
                <a:lnTo>
                  <a:pt x="4525739" y="3935412"/>
                </a:lnTo>
                <a:lnTo>
                  <a:pt x="4515661" y="3987800"/>
                </a:lnTo>
                <a:lnTo>
                  <a:pt x="4505583" y="4048125"/>
                </a:lnTo>
                <a:lnTo>
                  <a:pt x="4503903" y="4116387"/>
                </a:lnTo>
                <a:lnTo>
                  <a:pt x="4505583" y="4186237"/>
                </a:lnTo>
                <a:lnTo>
                  <a:pt x="4515661" y="4244975"/>
                </a:lnTo>
                <a:lnTo>
                  <a:pt x="4525739" y="4297362"/>
                </a:lnTo>
                <a:lnTo>
                  <a:pt x="4540854" y="4343400"/>
                </a:lnTo>
                <a:lnTo>
                  <a:pt x="4559330" y="4386262"/>
                </a:lnTo>
                <a:lnTo>
                  <a:pt x="4577806" y="4424362"/>
                </a:lnTo>
                <a:lnTo>
                  <a:pt x="4618116" y="4498975"/>
                </a:lnTo>
                <a:lnTo>
                  <a:pt x="4638271" y="4537075"/>
                </a:lnTo>
                <a:lnTo>
                  <a:pt x="4655067" y="4579937"/>
                </a:lnTo>
                <a:lnTo>
                  <a:pt x="4670184" y="4625975"/>
                </a:lnTo>
                <a:lnTo>
                  <a:pt x="4681941" y="4678362"/>
                </a:lnTo>
                <a:lnTo>
                  <a:pt x="4690339" y="4738687"/>
                </a:lnTo>
                <a:lnTo>
                  <a:pt x="4693698" y="4806950"/>
                </a:lnTo>
                <a:lnTo>
                  <a:pt x="4690339" y="4875212"/>
                </a:lnTo>
                <a:lnTo>
                  <a:pt x="4681941" y="4935537"/>
                </a:lnTo>
                <a:lnTo>
                  <a:pt x="4670184" y="4987925"/>
                </a:lnTo>
                <a:lnTo>
                  <a:pt x="4655067" y="5033962"/>
                </a:lnTo>
                <a:lnTo>
                  <a:pt x="4638271" y="5075237"/>
                </a:lnTo>
                <a:lnTo>
                  <a:pt x="4618116" y="5114925"/>
                </a:lnTo>
                <a:lnTo>
                  <a:pt x="4597961" y="5149850"/>
                </a:lnTo>
                <a:lnTo>
                  <a:pt x="4577806" y="5186362"/>
                </a:lnTo>
                <a:lnTo>
                  <a:pt x="4559330" y="5226050"/>
                </a:lnTo>
                <a:lnTo>
                  <a:pt x="4540854" y="5268912"/>
                </a:lnTo>
                <a:lnTo>
                  <a:pt x="4525739" y="5313362"/>
                </a:lnTo>
                <a:lnTo>
                  <a:pt x="4515661" y="5365750"/>
                </a:lnTo>
                <a:lnTo>
                  <a:pt x="4505583" y="5426075"/>
                </a:lnTo>
                <a:lnTo>
                  <a:pt x="4503903" y="5494337"/>
                </a:lnTo>
                <a:lnTo>
                  <a:pt x="4505583" y="5562600"/>
                </a:lnTo>
                <a:lnTo>
                  <a:pt x="4515661" y="5622925"/>
                </a:lnTo>
                <a:lnTo>
                  <a:pt x="4525739" y="5675312"/>
                </a:lnTo>
                <a:lnTo>
                  <a:pt x="4540854" y="5721350"/>
                </a:lnTo>
                <a:lnTo>
                  <a:pt x="4559330" y="5762625"/>
                </a:lnTo>
                <a:lnTo>
                  <a:pt x="4577806" y="5802312"/>
                </a:lnTo>
                <a:lnTo>
                  <a:pt x="4597961" y="5840412"/>
                </a:lnTo>
                <a:lnTo>
                  <a:pt x="4618116" y="5876925"/>
                </a:lnTo>
                <a:lnTo>
                  <a:pt x="4638271" y="5915025"/>
                </a:lnTo>
                <a:lnTo>
                  <a:pt x="4655067" y="5956300"/>
                </a:lnTo>
                <a:lnTo>
                  <a:pt x="4670184" y="6003925"/>
                </a:lnTo>
                <a:lnTo>
                  <a:pt x="4681941" y="6056312"/>
                </a:lnTo>
                <a:lnTo>
                  <a:pt x="4690339" y="6113462"/>
                </a:lnTo>
                <a:lnTo>
                  <a:pt x="4693698" y="6183312"/>
                </a:lnTo>
                <a:lnTo>
                  <a:pt x="4690339" y="6251575"/>
                </a:lnTo>
                <a:lnTo>
                  <a:pt x="4681941" y="6311900"/>
                </a:lnTo>
                <a:lnTo>
                  <a:pt x="4670184" y="6361112"/>
                </a:lnTo>
                <a:lnTo>
                  <a:pt x="4655067" y="6407150"/>
                </a:lnTo>
                <a:lnTo>
                  <a:pt x="4638271" y="6448425"/>
                </a:lnTo>
                <a:lnTo>
                  <a:pt x="4619796" y="6488112"/>
                </a:lnTo>
                <a:lnTo>
                  <a:pt x="4601320" y="6523037"/>
                </a:lnTo>
                <a:lnTo>
                  <a:pt x="4581165" y="6561137"/>
                </a:lnTo>
                <a:lnTo>
                  <a:pt x="4561010" y="6597650"/>
                </a:lnTo>
                <a:lnTo>
                  <a:pt x="4544214" y="6640512"/>
                </a:lnTo>
                <a:lnTo>
                  <a:pt x="4527418" y="6683375"/>
                </a:lnTo>
                <a:lnTo>
                  <a:pt x="4517340" y="6735762"/>
                </a:lnTo>
                <a:lnTo>
                  <a:pt x="4508943" y="6791325"/>
                </a:lnTo>
                <a:lnTo>
                  <a:pt x="4503903" y="6858000"/>
                </a:lnTo>
                <a:lnTo>
                  <a:pt x="1582057" y="6858000"/>
                </a:lnTo>
                <a:lnTo>
                  <a:pt x="420914" y="6858000"/>
                </a:lnTo>
                <a:lnTo>
                  <a:pt x="0" y="6858000"/>
                </a:lnTo>
                <a:close/>
              </a:path>
            </a:pathLst>
          </a:custGeom>
          <a:solidFill>
            <a:schemeClr val="tx1"/>
          </a:solidFill>
          <a:ln w="0">
            <a:noFill/>
            <a:prstDash val="solid"/>
            <a:round/>
            <a:headEnd/>
            <a:tailEnd/>
          </a:ln>
        </p:spPr>
        <p:txBody>
          <a:bodyPr wrap="square">
            <a:noAutofit/>
          </a:bodyPr>
          <a:lstStyle/>
          <a:p>
            <a:endParaRPr lang="en-US" dirty="0"/>
          </a:p>
        </p:txBody>
      </p:sp>
      <p:sp>
        <p:nvSpPr>
          <p:cNvPr id="15" name="Freeform: Shape 14">
            <a:extLst>
              <a:ext uri="{FF2B5EF4-FFF2-40B4-BE49-F238E27FC236}">
                <a16:creationId xmlns:a16="http://schemas.microsoft.com/office/drawing/2014/main" id="{4B9FAFB2-BEB5-4848-8018-BCAD99E2E1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4838076" cy="6858000"/>
          </a:xfrm>
          <a:custGeom>
            <a:avLst/>
            <a:gdLst>
              <a:gd name="connsiteX0" fmla="*/ 4838076 w 4838076"/>
              <a:gd name="connsiteY0" fmla="*/ 0 h 6858000"/>
              <a:gd name="connsiteX1" fmla="*/ 4417162 w 4838076"/>
              <a:gd name="connsiteY1" fmla="*/ 0 h 6858000"/>
              <a:gd name="connsiteX2" fmla="*/ 3459219 w 4838076"/>
              <a:gd name="connsiteY2" fmla="*/ 0 h 6858000"/>
              <a:gd name="connsiteX3" fmla="*/ 334174 w 4838076"/>
              <a:gd name="connsiteY3" fmla="*/ 0 h 6858000"/>
              <a:gd name="connsiteX4" fmla="*/ 334173 w 4838076"/>
              <a:gd name="connsiteY4" fmla="*/ 0 h 6858000"/>
              <a:gd name="connsiteX5" fmla="*/ 189795 w 4838076"/>
              <a:gd name="connsiteY5" fmla="*/ 0 h 6858000"/>
              <a:gd name="connsiteX6" fmla="*/ 184756 w 4838076"/>
              <a:gd name="connsiteY6" fmla="*/ 66675 h 6858000"/>
              <a:gd name="connsiteX7" fmla="*/ 176358 w 4838076"/>
              <a:gd name="connsiteY7" fmla="*/ 122237 h 6858000"/>
              <a:gd name="connsiteX8" fmla="*/ 166281 w 4838076"/>
              <a:gd name="connsiteY8" fmla="*/ 174625 h 6858000"/>
              <a:gd name="connsiteX9" fmla="*/ 149485 w 4838076"/>
              <a:gd name="connsiteY9" fmla="*/ 217487 h 6858000"/>
              <a:gd name="connsiteX10" fmla="*/ 132689 w 4838076"/>
              <a:gd name="connsiteY10" fmla="*/ 260350 h 6858000"/>
              <a:gd name="connsiteX11" fmla="*/ 112534 w 4838076"/>
              <a:gd name="connsiteY11" fmla="*/ 296862 h 6858000"/>
              <a:gd name="connsiteX12" fmla="*/ 92379 w 4838076"/>
              <a:gd name="connsiteY12" fmla="*/ 334962 h 6858000"/>
              <a:gd name="connsiteX13" fmla="*/ 73903 w 4838076"/>
              <a:gd name="connsiteY13" fmla="*/ 369887 h 6858000"/>
              <a:gd name="connsiteX14" fmla="*/ 55427 w 4838076"/>
              <a:gd name="connsiteY14" fmla="*/ 409575 h 6858000"/>
              <a:gd name="connsiteX15" fmla="*/ 38632 w 4838076"/>
              <a:gd name="connsiteY15" fmla="*/ 450850 h 6858000"/>
              <a:gd name="connsiteX16" fmla="*/ 23515 w 4838076"/>
              <a:gd name="connsiteY16" fmla="*/ 496887 h 6858000"/>
              <a:gd name="connsiteX17" fmla="*/ 11758 w 4838076"/>
              <a:gd name="connsiteY17" fmla="*/ 546100 h 6858000"/>
              <a:gd name="connsiteX18" fmla="*/ 3359 w 4838076"/>
              <a:gd name="connsiteY18" fmla="*/ 606425 h 6858000"/>
              <a:gd name="connsiteX19" fmla="*/ 0 w 4838076"/>
              <a:gd name="connsiteY19" fmla="*/ 673100 h 6858000"/>
              <a:gd name="connsiteX20" fmla="*/ 3359 w 4838076"/>
              <a:gd name="connsiteY20" fmla="*/ 744537 h 6858000"/>
              <a:gd name="connsiteX21" fmla="*/ 11758 w 4838076"/>
              <a:gd name="connsiteY21" fmla="*/ 801687 h 6858000"/>
              <a:gd name="connsiteX22" fmla="*/ 23515 w 4838076"/>
              <a:gd name="connsiteY22" fmla="*/ 854075 h 6858000"/>
              <a:gd name="connsiteX23" fmla="*/ 38632 w 4838076"/>
              <a:gd name="connsiteY23" fmla="*/ 901700 h 6858000"/>
              <a:gd name="connsiteX24" fmla="*/ 55427 w 4838076"/>
              <a:gd name="connsiteY24" fmla="*/ 942975 h 6858000"/>
              <a:gd name="connsiteX25" fmla="*/ 75583 w 4838076"/>
              <a:gd name="connsiteY25" fmla="*/ 981075 h 6858000"/>
              <a:gd name="connsiteX26" fmla="*/ 95738 w 4838076"/>
              <a:gd name="connsiteY26" fmla="*/ 1017587 h 6858000"/>
              <a:gd name="connsiteX27" fmla="*/ 115893 w 4838076"/>
              <a:gd name="connsiteY27" fmla="*/ 1055687 h 6858000"/>
              <a:gd name="connsiteX28" fmla="*/ 134368 w 4838076"/>
              <a:gd name="connsiteY28" fmla="*/ 1095375 h 6858000"/>
              <a:gd name="connsiteX29" fmla="*/ 152844 w 4838076"/>
              <a:gd name="connsiteY29" fmla="*/ 1136650 h 6858000"/>
              <a:gd name="connsiteX30" fmla="*/ 167960 w 4838076"/>
              <a:gd name="connsiteY30" fmla="*/ 1182687 h 6858000"/>
              <a:gd name="connsiteX31" fmla="*/ 178038 w 4838076"/>
              <a:gd name="connsiteY31" fmla="*/ 1235075 h 6858000"/>
              <a:gd name="connsiteX32" fmla="*/ 188115 w 4838076"/>
              <a:gd name="connsiteY32" fmla="*/ 1295400 h 6858000"/>
              <a:gd name="connsiteX33" fmla="*/ 189795 w 4838076"/>
              <a:gd name="connsiteY33" fmla="*/ 1363662 h 6858000"/>
              <a:gd name="connsiteX34" fmla="*/ 188115 w 4838076"/>
              <a:gd name="connsiteY34" fmla="*/ 1431925 h 6858000"/>
              <a:gd name="connsiteX35" fmla="*/ 178038 w 4838076"/>
              <a:gd name="connsiteY35" fmla="*/ 1492250 h 6858000"/>
              <a:gd name="connsiteX36" fmla="*/ 167960 w 4838076"/>
              <a:gd name="connsiteY36" fmla="*/ 1544637 h 6858000"/>
              <a:gd name="connsiteX37" fmla="*/ 152844 w 4838076"/>
              <a:gd name="connsiteY37" fmla="*/ 1589087 h 6858000"/>
              <a:gd name="connsiteX38" fmla="*/ 134368 w 4838076"/>
              <a:gd name="connsiteY38" fmla="*/ 1631950 h 6858000"/>
              <a:gd name="connsiteX39" fmla="*/ 115893 w 4838076"/>
              <a:gd name="connsiteY39" fmla="*/ 1671637 h 6858000"/>
              <a:gd name="connsiteX40" fmla="*/ 95738 w 4838076"/>
              <a:gd name="connsiteY40" fmla="*/ 1708150 h 6858000"/>
              <a:gd name="connsiteX41" fmla="*/ 75583 w 4838076"/>
              <a:gd name="connsiteY41" fmla="*/ 1743075 h 6858000"/>
              <a:gd name="connsiteX42" fmla="*/ 55427 w 4838076"/>
              <a:gd name="connsiteY42" fmla="*/ 1782762 h 6858000"/>
              <a:gd name="connsiteX43" fmla="*/ 38632 w 4838076"/>
              <a:gd name="connsiteY43" fmla="*/ 1824037 h 6858000"/>
              <a:gd name="connsiteX44" fmla="*/ 23515 w 4838076"/>
              <a:gd name="connsiteY44" fmla="*/ 1870075 h 6858000"/>
              <a:gd name="connsiteX45" fmla="*/ 11758 w 4838076"/>
              <a:gd name="connsiteY45" fmla="*/ 1922462 h 6858000"/>
              <a:gd name="connsiteX46" fmla="*/ 3359 w 4838076"/>
              <a:gd name="connsiteY46" fmla="*/ 1982787 h 6858000"/>
              <a:gd name="connsiteX47" fmla="*/ 0 w 4838076"/>
              <a:gd name="connsiteY47" fmla="*/ 2051050 h 6858000"/>
              <a:gd name="connsiteX48" fmla="*/ 3359 w 4838076"/>
              <a:gd name="connsiteY48" fmla="*/ 2119312 h 6858000"/>
              <a:gd name="connsiteX49" fmla="*/ 11758 w 4838076"/>
              <a:gd name="connsiteY49" fmla="*/ 2179637 h 6858000"/>
              <a:gd name="connsiteX50" fmla="*/ 23515 w 4838076"/>
              <a:gd name="connsiteY50" fmla="*/ 2232025 h 6858000"/>
              <a:gd name="connsiteX51" fmla="*/ 38632 w 4838076"/>
              <a:gd name="connsiteY51" fmla="*/ 2278062 h 6858000"/>
              <a:gd name="connsiteX52" fmla="*/ 55427 w 4838076"/>
              <a:gd name="connsiteY52" fmla="*/ 2319337 h 6858000"/>
              <a:gd name="connsiteX53" fmla="*/ 75583 w 4838076"/>
              <a:gd name="connsiteY53" fmla="*/ 2359025 h 6858000"/>
              <a:gd name="connsiteX54" fmla="*/ 95738 w 4838076"/>
              <a:gd name="connsiteY54" fmla="*/ 2395537 h 6858000"/>
              <a:gd name="connsiteX55" fmla="*/ 115893 w 4838076"/>
              <a:gd name="connsiteY55" fmla="*/ 2433637 h 6858000"/>
              <a:gd name="connsiteX56" fmla="*/ 134368 w 4838076"/>
              <a:gd name="connsiteY56" fmla="*/ 2471737 h 6858000"/>
              <a:gd name="connsiteX57" fmla="*/ 152844 w 4838076"/>
              <a:gd name="connsiteY57" fmla="*/ 2513012 h 6858000"/>
              <a:gd name="connsiteX58" fmla="*/ 167960 w 4838076"/>
              <a:gd name="connsiteY58" fmla="*/ 2560637 h 6858000"/>
              <a:gd name="connsiteX59" fmla="*/ 178038 w 4838076"/>
              <a:gd name="connsiteY59" fmla="*/ 2613025 h 6858000"/>
              <a:gd name="connsiteX60" fmla="*/ 188115 w 4838076"/>
              <a:gd name="connsiteY60" fmla="*/ 2671762 h 6858000"/>
              <a:gd name="connsiteX61" fmla="*/ 189795 w 4838076"/>
              <a:gd name="connsiteY61" fmla="*/ 2741612 h 6858000"/>
              <a:gd name="connsiteX62" fmla="*/ 188115 w 4838076"/>
              <a:gd name="connsiteY62" fmla="*/ 2809875 h 6858000"/>
              <a:gd name="connsiteX63" fmla="*/ 178038 w 4838076"/>
              <a:gd name="connsiteY63" fmla="*/ 2868612 h 6858000"/>
              <a:gd name="connsiteX64" fmla="*/ 167960 w 4838076"/>
              <a:gd name="connsiteY64" fmla="*/ 2922587 h 6858000"/>
              <a:gd name="connsiteX65" fmla="*/ 152844 w 4838076"/>
              <a:gd name="connsiteY65" fmla="*/ 2967037 h 6858000"/>
              <a:gd name="connsiteX66" fmla="*/ 134368 w 4838076"/>
              <a:gd name="connsiteY66" fmla="*/ 3009900 h 6858000"/>
              <a:gd name="connsiteX67" fmla="*/ 115893 w 4838076"/>
              <a:gd name="connsiteY67" fmla="*/ 3046412 h 6858000"/>
              <a:gd name="connsiteX68" fmla="*/ 95738 w 4838076"/>
              <a:gd name="connsiteY68" fmla="*/ 3084512 h 6858000"/>
              <a:gd name="connsiteX69" fmla="*/ 75583 w 4838076"/>
              <a:gd name="connsiteY69" fmla="*/ 3121025 h 6858000"/>
              <a:gd name="connsiteX70" fmla="*/ 55427 w 4838076"/>
              <a:gd name="connsiteY70" fmla="*/ 3160712 h 6858000"/>
              <a:gd name="connsiteX71" fmla="*/ 38632 w 4838076"/>
              <a:gd name="connsiteY71" fmla="*/ 3201987 h 6858000"/>
              <a:gd name="connsiteX72" fmla="*/ 23515 w 4838076"/>
              <a:gd name="connsiteY72" fmla="*/ 3248025 h 6858000"/>
              <a:gd name="connsiteX73" fmla="*/ 11758 w 4838076"/>
              <a:gd name="connsiteY73" fmla="*/ 3300412 h 6858000"/>
              <a:gd name="connsiteX74" fmla="*/ 3359 w 4838076"/>
              <a:gd name="connsiteY74" fmla="*/ 3360737 h 6858000"/>
              <a:gd name="connsiteX75" fmla="*/ 0 w 4838076"/>
              <a:gd name="connsiteY75" fmla="*/ 3427412 h 6858000"/>
              <a:gd name="connsiteX76" fmla="*/ 3359 w 4838076"/>
              <a:gd name="connsiteY76" fmla="*/ 3497262 h 6858000"/>
              <a:gd name="connsiteX77" fmla="*/ 11758 w 4838076"/>
              <a:gd name="connsiteY77" fmla="*/ 3557587 h 6858000"/>
              <a:gd name="connsiteX78" fmla="*/ 23515 w 4838076"/>
              <a:gd name="connsiteY78" fmla="*/ 3609975 h 6858000"/>
              <a:gd name="connsiteX79" fmla="*/ 38632 w 4838076"/>
              <a:gd name="connsiteY79" fmla="*/ 3656012 h 6858000"/>
              <a:gd name="connsiteX80" fmla="*/ 55427 w 4838076"/>
              <a:gd name="connsiteY80" fmla="*/ 3697287 h 6858000"/>
              <a:gd name="connsiteX81" fmla="*/ 75583 w 4838076"/>
              <a:gd name="connsiteY81" fmla="*/ 3736975 h 6858000"/>
              <a:gd name="connsiteX82" fmla="*/ 115893 w 4838076"/>
              <a:gd name="connsiteY82" fmla="*/ 3811587 h 6858000"/>
              <a:gd name="connsiteX83" fmla="*/ 134368 w 4838076"/>
              <a:gd name="connsiteY83" fmla="*/ 3848100 h 6858000"/>
              <a:gd name="connsiteX84" fmla="*/ 152844 w 4838076"/>
              <a:gd name="connsiteY84" fmla="*/ 3890962 h 6858000"/>
              <a:gd name="connsiteX85" fmla="*/ 167960 w 4838076"/>
              <a:gd name="connsiteY85" fmla="*/ 3935412 h 6858000"/>
              <a:gd name="connsiteX86" fmla="*/ 178038 w 4838076"/>
              <a:gd name="connsiteY86" fmla="*/ 3987800 h 6858000"/>
              <a:gd name="connsiteX87" fmla="*/ 188115 w 4838076"/>
              <a:gd name="connsiteY87" fmla="*/ 4048125 h 6858000"/>
              <a:gd name="connsiteX88" fmla="*/ 189795 w 4838076"/>
              <a:gd name="connsiteY88" fmla="*/ 4116387 h 6858000"/>
              <a:gd name="connsiteX89" fmla="*/ 188115 w 4838076"/>
              <a:gd name="connsiteY89" fmla="*/ 4186237 h 6858000"/>
              <a:gd name="connsiteX90" fmla="*/ 178038 w 4838076"/>
              <a:gd name="connsiteY90" fmla="*/ 4244975 h 6858000"/>
              <a:gd name="connsiteX91" fmla="*/ 167960 w 4838076"/>
              <a:gd name="connsiteY91" fmla="*/ 4297362 h 6858000"/>
              <a:gd name="connsiteX92" fmla="*/ 152844 w 4838076"/>
              <a:gd name="connsiteY92" fmla="*/ 4343400 h 6858000"/>
              <a:gd name="connsiteX93" fmla="*/ 134368 w 4838076"/>
              <a:gd name="connsiteY93" fmla="*/ 4386262 h 6858000"/>
              <a:gd name="connsiteX94" fmla="*/ 115893 w 4838076"/>
              <a:gd name="connsiteY94" fmla="*/ 4424362 h 6858000"/>
              <a:gd name="connsiteX95" fmla="*/ 75583 w 4838076"/>
              <a:gd name="connsiteY95" fmla="*/ 4498975 h 6858000"/>
              <a:gd name="connsiteX96" fmla="*/ 55427 w 4838076"/>
              <a:gd name="connsiteY96" fmla="*/ 4537075 h 6858000"/>
              <a:gd name="connsiteX97" fmla="*/ 38632 w 4838076"/>
              <a:gd name="connsiteY97" fmla="*/ 4579937 h 6858000"/>
              <a:gd name="connsiteX98" fmla="*/ 23515 w 4838076"/>
              <a:gd name="connsiteY98" fmla="*/ 4625975 h 6858000"/>
              <a:gd name="connsiteX99" fmla="*/ 11758 w 4838076"/>
              <a:gd name="connsiteY99" fmla="*/ 4678362 h 6858000"/>
              <a:gd name="connsiteX100" fmla="*/ 3359 w 4838076"/>
              <a:gd name="connsiteY100" fmla="*/ 4738687 h 6858000"/>
              <a:gd name="connsiteX101" fmla="*/ 0 w 4838076"/>
              <a:gd name="connsiteY101" fmla="*/ 4806950 h 6858000"/>
              <a:gd name="connsiteX102" fmla="*/ 3359 w 4838076"/>
              <a:gd name="connsiteY102" fmla="*/ 4875212 h 6858000"/>
              <a:gd name="connsiteX103" fmla="*/ 11758 w 4838076"/>
              <a:gd name="connsiteY103" fmla="*/ 4935537 h 6858000"/>
              <a:gd name="connsiteX104" fmla="*/ 23515 w 4838076"/>
              <a:gd name="connsiteY104" fmla="*/ 4987925 h 6858000"/>
              <a:gd name="connsiteX105" fmla="*/ 38632 w 4838076"/>
              <a:gd name="connsiteY105" fmla="*/ 5033962 h 6858000"/>
              <a:gd name="connsiteX106" fmla="*/ 55427 w 4838076"/>
              <a:gd name="connsiteY106" fmla="*/ 5075237 h 6858000"/>
              <a:gd name="connsiteX107" fmla="*/ 75583 w 4838076"/>
              <a:gd name="connsiteY107" fmla="*/ 5114925 h 6858000"/>
              <a:gd name="connsiteX108" fmla="*/ 95738 w 4838076"/>
              <a:gd name="connsiteY108" fmla="*/ 5149850 h 6858000"/>
              <a:gd name="connsiteX109" fmla="*/ 115893 w 4838076"/>
              <a:gd name="connsiteY109" fmla="*/ 5186362 h 6858000"/>
              <a:gd name="connsiteX110" fmla="*/ 134368 w 4838076"/>
              <a:gd name="connsiteY110" fmla="*/ 5226050 h 6858000"/>
              <a:gd name="connsiteX111" fmla="*/ 152844 w 4838076"/>
              <a:gd name="connsiteY111" fmla="*/ 5268912 h 6858000"/>
              <a:gd name="connsiteX112" fmla="*/ 167960 w 4838076"/>
              <a:gd name="connsiteY112" fmla="*/ 5313362 h 6858000"/>
              <a:gd name="connsiteX113" fmla="*/ 178038 w 4838076"/>
              <a:gd name="connsiteY113" fmla="*/ 5365750 h 6858000"/>
              <a:gd name="connsiteX114" fmla="*/ 188115 w 4838076"/>
              <a:gd name="connsiteY114" fmla="*/ 5426075 h 6858000"/>
              <a:gd name="connsiteX115" fmla="*/ 189795 w 4838076"/>
              <a:gd name="connsiteY115" fmla="*/ 5494337 h 6858000"/>
              <a:gd name="connsiteX116" fmla="*/ 188115 w 4838076"/>
              <a:gd name="connsiteY116" fmla="*/ 5562600 h 6858000"/>
              <a:gd name="connsiteX117" fmla="*/ 178038 w 4838076"/>
              <a:gd name="connsiteY117" fmla="*/ 5622925 h 6858000"/>
              <a:gd name="connsiteX118" fmla="*/ 167960 w 4838076"/>
              <a:gd name="connsiteY118" fmla="*/ 5675312 h 6858000"/>
              <a:gd name="connsiteX119" fmla="*/ 152844 w 4838076"/>
              <a:gd name="connsiteY119" fmla="*/ 5721350 h 6858000"/>
              <a:gd name="connsiteX120" fmla="*/ 134368 w 4838076"/>
              <a:gd name="connsiteY120" fmla="*/ 5762625 h 6858000"/>
              <a:gd name="connsiteX121" fmla="*/ 115893 w 4838076"/>
              <a:gd name="connsiteY121" fmla="*/ 5802312 h 6858000"/>
              <a:gd name="connsiteX122" fmla="*/ 95738 w 4838076"/>
              <a:gd name="connsiteY122" fmla="*/ 5840412 h 6858000"/>
              <a:gd name="connsiteX123" fmla="*/ 75583 w 4838076"/>
              <a:gd name="connsiteY123" fmla="*/ 5876925 h 6858000"/>
              <a:gd name="connsiteX124" fmla="*/ 55427 w 4838076"/>
              <a:gd name="connsiteY124" fmla="*/ 5915025 h 6858000"/>
              <a:gd name="connsiteX125" fmla="*/ 38632 w 4838076"/>
              <a:gd name="connsiteY125" fmla="*/ 5956300 h 6858000"/>
              <a:gd name="connsiteX126" fmla="*/ 23515 w 4838076"/>
              <a:gd name="connsiteY126" fmla="*/ 6003925 h 6858000"/>
              <a:gd name="connsiteX127" fmla="*/ 11758 w 4838076"/>
              <a:gd name="connsiteY127" fmla="*/ 6056312 h 6858000"/>
              <a:gd name="connsiteX128" fmla="*/ 3359 w 4838076"/>
              <a:gd name="connsiteY128" fmla="*/ 6113462 h 6858000"/>
              <a:gd name="connsiteX129" fmla="*/ 0 w 4838076"/>
              <a:gd name="connsiteY129" fmla="*/ 6183312 h 6858000"/>
              <a:gd name="connsiteX130" fmla="*/ 3359 w 4838076"/>
              <a:gd name="connsiteY130" fmla="*/ 6251575 h 6858000"/>
              <a:gd name="connsiteX131" fmla="*/ 11758 w 4838076"/>
              <a:gd name="connsiteY131" fmla="*/ 6311900 h 6858000"/>
              <a:gd name="connsiteX132" fmla="*/ 23515 w 4838076"/>
              <a:gd name="connsiteY132" fmla="*/ 6361112 h 6858000"/>
              <a:gd name="connsiteX133" fmla="*/ 38632 w 4838076"/>
              <a:gd name="connsiteY133" fmla="*/ 6407150 h 6858000"/>
              <a:gd name="connsiteX134" fmla="*/ 55427 w 4838076"/>
              <a:gd name="connsiteY134" fmla="*/ 6448425 h 6858000"/>
              <a:gd name="connsiteX135" fmla="*/ 73903 w 4838076"/>
              <a:gd name="connsiteY135" fmla="*/ 6488112 h 6858000"/>
              <a:gd name="connsiteX136" fmla="*/ 92379 w 4838076"/>
              <a:gd name="connsiteY136" fmla="*/ 6523037 h 6858000"/>
              <a:gd name="connsiteX137" fmla="*/ 112534 w 4838076"/>
              <a:gd name="connsiteY137" fmla="*/ 6561137 h 6858000"/>
              <a:gd name="connsiteX138" fmla="*/ 132689 w 4838076"/>
              <a:gd name="connsiteY138" fmla="*/ 6597650 h 6858000"/>
              <a:gd name="connsiteX139" fmla="*/ 149485 w 4838076"/>
              <a:gd name="connsiteY139" fmla="*/ 6640512 h 6858000"/>
              <a:gd name="connsiteX140" fmla="*/ 166281 w 4838076"/>
              <a:gd name="connsiteY140" fmla="*/ 6683375 h 6858000"/>
              <a:gd name="connsiteX141" fmla="*/ 176358 w 4838076"/>
              <a:gd name="connsiteY141" fmla="*/ 6735762 h 6858000"/>
              <a:gd name="connsiteX142" fmla="*/ 184756 w 4838076"/>
              <a:gd name="connsiteY142" fmla="*/ 6791325 h 6858000"/>
              <a:gd name="connsiteX143" fmla="*/ 189795 w 4838076"/>
              <a:gd name="connsiteY143" fmla="*/ 6858000 h 6858000"/>
              <a:gd name="connsiteX144" fmla="*/ 334173 w 4838076"/>
              <a:gd name="connsiteY144" fmla="*/ 6858000 h 6858000"/>
              <a:gd name="connsiteX145" fmla="*/ 334174 w 4838076"/>
              <a:gd name="connsiteY145" fmla="*/ 6858000 h 6858000"/>
              <a:gd name="connsiteX146" fmla="*/ 3459219 w 4838076"/>
              <a:gd name="connsiteY146" fmla="*/ 6858000 h 6858000"/>
              <a:gd name="connsiteX147" fmla="*/ 4417162 w 4838076"/>
              <a:gd name="connsiteY147" fmla="*/ 6858000 h 6858000"/>
              <a:gd name="connsiteX148" fmla="*/ 4838076 w 4838076"/>
              <a:gd name="connsiteY14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4838076" h="6858000">
                <a:moveTo>
                  <a:pt x="4838076" y="0"/>
                </a:moveTo>
                <a:lnTo>
                  <a:pt x="4417162" y="0"/>
                </a:lnTo>
                <a:lnTo>
                  <a:pt x="3459219" y="0"/>
                </a:lnTo>
                <a:lnTo>
                  <a:pt x="334174" y="0"/>
                </a:lnTo>
                <a:lnTo>
                  <a:pt x="334173" y="0"/>
                </a:lnTo>
                <a:lnTo>
                  <a:pt x="189795" y="0"/>
                </a:lnTo>
                <a:lnTo>
                  <a:pt x="184756" y="66675"/>
                </a:lnTo>
                <a:lnTo>
                  <a:pt x="176358" y="122237"/>
                </a:lnTo>
                <a:lnTo>
                  <a:pt x="166281" y="174625"/>
                </a:lnTo>
                <a:lnTo>
                  <a:pt x="149485" y="217487"/>
                </a:lnTo>
                <a:lnTo>
                  <a:pt x="132689" y="260350"/>
                </a:lnTo>
                <a:lnTo>
                  <a:pt x="112534" y="296862"/>
                </a:lnTo>
                <a:lnTo>
                  <a:pt x="92379" y="334962"/>
                </a:lnTo>
                <a:lnTo>
                  <a:pt x="73903" y="369887"/>
                </a:lnTo>
                <a:lnTo>
                  <a:pt x="55427" y="409575"/>
                </a:lnTo>
                <a:lnTo>
                  <a:pt x="38632" y="450850"/>
                </a:lnTo>
                <a:lnTo>
                  <a:pt x="23515" y="496887"/>
                </a:lnTo>
                <a:lnTo>
                  <a:pt x="11758" y="546100"/>
                </a:lnTo>
                <a:lnTo>
                  <a:pt x="3359" y="606425"/>
                </a:lnTo>
                <a:lnTo>
                  <a:pt x="0" y="673100"/>
                </a:lnTo>
                <a:lnTo>
                  <a:pt x="3359" y="744537"/>
                </a:lnTo>
                <a:lnTo>
                  <a:pt x="11758" y="801687"/>
                </a:lnTo>
                <a:lnTo>
                  <a:pt x="23515" y="854075"/>
                </a:lnTo>
                <a:lnTo>
                  <a:pt x="38632" y="901700"/>
                </a:lnTo>
                <a:lnTo>
                  <a:pt x="55427" y="942975"/>
                </a:lnTo>
                <a:lnTo>
                  <a:pt x="75583" y="981075"/>
                </a:lnTo>
                <a:lnTo>
                  <a:pt x="95738" y="1017587"/>
                </a:lnTo>
                <a:lnTo>
                  <a:pt x="115893" y="1055687"/>
                </a:lnTo>
                <a:lnTo>
                  <a:pt x="134368" y="1095375"/>
                </a:lnTo>
                <a:lnTo>
                  <a:pt x="152844" y="1136650"/>
                </a:lnTo>
                <a:lnTo>
                  <a:pt x="167960" y="1182687"/>
                </a:lnTo>
                <a:lnTo>
                  <a:pt x="178038" y="1235075"/>
                </a:lnTo>
                <a:lnTo>
                  <a:pt x="188115" y="1295400"/>
                </a:lnTo>
                <a:lnTo>
                  <a:pt x="189795" y="1363662"/>
                </a:lnTo>
                <a:lnTo>
                  <a:pt x="188115" y="1431925"/>
                </a:lnTo>
                <a:lnTo>
                  <a:pt x="178038" y="1492250"/>
                </a:lnTo>
                <a:lnTo>
                  <a:pt x="167960" y="1544637"/>
                </a:lnTo>
                <a:lnTo>
                  <a:pt x="152844" y="1589087"/>
                </a:lnTo>
                <a:lnTo>
                  <a:pt x="134368" y="1631950"/>
                </a:lnTo>
                <a:lnTo>
                  <a:pt x="115893" y="1671637"/>
                </a:lnTo>
                <a:lnTo>
                  <a:pt x="95738" y="1708150"/>
                </a:lnTo>
                <a:lnTo>
                  <a:pt x="75583" y="1743075"/>
                </a:lnTo>
                <a:lnTo>
                  <a:pt x="55427" y="1782762"/>
                </a:lnTo>
                <a:lnTo>
                  <a:pt x="38632" y="1824037"/>
                </a:lnTo>
                <a:lnTo>
                  <a:pt x="23515" y="1870075"/>
                </a:lnTo>
                <a:lnTo>
                  <a:pt x="11758" y="1922462"/>
                </a:lnTo>
                <a:lnTo>
                  <a:pt x="3359" y="1982787"/>
                </a:lnTo>
                <a:lnTo>
                  <a:pt x="0" y="2051050"/>
                </a:lnTo>
                <a:lnTo>
                  <a:pt x="3359" y="2119312"/>
                </a:lnTo>
                <a:lnTo>
                  <a:pt x="11758" y="2179637"/>
                </a:lnTo>
                <a:lnTo>
                  <a:pt x="23515" y="2232025"/>
                </a:lnTo>
                <a:lnTo>
                  <a:pt x="38632" y="2278062"/>
                </a:lnTo>
                <a:lnTo>
                  <a:pt x="55427" y="2319337"/>
                </a:lnTo>
                <a:lnTo>
                  <a:pt x="75583" y="2359025"/>
                </a:lnTo>
                <a:lnTo>
                  <a:pt x="95738" y="2395537"/>
                </a:lnTo>
                <a:lnTo>
                  <a:pt x="115893" y="2433637"/>
                </a:lnTo>
                <a:lnTo>
                  <a:pt x="134368" y="2471737"/>
                </a:lnTo>
                <a:lnTo>
                  <a:pt x="152844" y="2513012"/>
                </a:lnTo>
                <a:lnTo>
                  <a:pt x="167960" y="2560637"/>
                </a:lnTo>
                <a:lnTo>
                  <a:pt x="178038" y="2613025"/>
                </a:lnTo>
                <a:lnTo>
                  <a:pt x="188115" y="2671762"/>
                </a:lnTo>
                <a:lnTo>
                  <a:pt x="189795" y="2741612"/>
                </a:lnTo>
                <a:lnTo>
                  <a:pt x="188115" y="2809875"/>
                </a:lnTo>
                <a:lnTo>
                  <a:pt x="178038" y="2868612"/>
                </a:lnTo>
                <a:lnTo>
                  <a:pt x="167960" y="2922587"/>
                </a:lnTo>
                <a:lnTo>
                  <a:pt x="152844" y="2967037"/>
                </a:lnTo>
                <a:lnTo>
                  <a:pt x="134368" y="3009900"/>
                </a:lnTo>
                <a:lnTo>
                  <a:pt x="115893" y="3046412"/>
                </a:lnTo>
                <a:lnTo>
                  <a:pt x="95738" y="3084512"/>
                </a:lnTo>
                <a:lnTo>
                  <a:pt x="75583" y="3121025"/>
                </a:lnTo>
                <a:lnTo>
                  <a:pt x="55427" y="3160712"/>
                </a:lnTo>
                <a:lnTo>
                  <a:pt x="38632" y="3201987"/>
                </a:lnTo>
                <a:lnTo>
                  <a:pt x="23515" y="3248025"/>
                </a:lnTo>
                <a:lnTo>
                  <a:pt x="11758" y="3300412"/>
                </a:lnTo>
                <a:lnTo>
                  <a:pt x="3359" y="3360737"/>
                </a:lnTo>
                <a:lnTo>
                  <a:pt x="0" y="3427412"/>
                </a:lnTo>
                <a:lnTo>
                  <a:pt x="3359" y="3497262"/>
                </a:lnTo>
                <a:lnTo>
                  <a:pt x="11758" y="3557587"/>
                </a:lnTo>
                <a:lnTo>
                  <a:pt x="23515" y="3609975"/>
                </a:lnTo>
                <a:lnTo>
                  <a:pt x="38632" y="3656012"/>
                </a:lnTo>
                <a:lnTo>
                  <a:pt x="55427" y="3697287"/>
                </a:lnTo>
                <a:lnTo>
                  <a:pt x="75583" y="3736975"/>
                </a:lnTo>
                <a:lnTo>
                  <a:pt x="115893" y="3811587"/>
                </a:lnTo>
                <a:lnTo>
                  <a:pt x="134368" y="3848100"/>
                </a:lnTo>
                <a:lnTo>
                  <a:pt x="152844" y="3890962"/>
                </a:lnTo>
                <a:lnTo>
                  <a:pt x="167960" y="3935412"/>
                </a:lnTo>
                <a:lnTo>
                  <a:pt x="178038" y="3987800"/>
                </a:lnTo>
                <a:lnTo>
                  <a:pt x="188115" y="4048125"/>
                </a:lnTo>
                <a:lnTo>
                  <a:pt x="189795" y="4116387"/>
                </a:lnTo>
                <a:lnTo>
                  <a:pt x="188115" y="4186237"/>
                </a:lnTo>
                <a:lnTo>
                  <a:pt x="178038" y="4244975"/>
                </a:lnTo>
                <a:lnTo>
                  <a:pt x="167960" y="4297362"/>
                </a:lnTo>
                <a:lnTo>
                  <a:pt x="152844" y="4343400"/>
                </a:lnTo>
                <a:lnTo>
                  <a:pt x="134368" y="4386262"/>
                </a:lnTo>
                <a:lnTo>
                  <a:pt x="115893" y="4424362"/>
                </a:lnTo>
                <a:lnTo>
                  <a:pt x="75583" y="4498975"/>
                </a:lnTo>
                <a:lnTo>
                  <a:pt x="55427" y="4537075"/>
                </a:lnTo>
                <a:lnTo>
                  <a:pt x="38632" y="4579937"/>
                </a:lnTo>
                <a:lnTo>
                  <a:pt x="23515" y="4625975"/>
                </a:lnTo>
                <a:lnTo>
                  <a:pt x="11758" y="4678362"/>
                </a:lnTo>
                <a:lnTo>
                  <a:pt x="3359" y="4738687"/>
                </a:lnTo>
                <a:lnTo>
                  <a:pt x="0" y="4806950"/>
                </a:lnTo>
                <a:lnTo>
                  <a:pt x="3359" y="4875212"/>
                </a:lnTo>
                <a:lnTo>
                  <a:pt x="11758" y="4935537"/>
                </a:lnTo>
                <a:lnTo>
                  <a:pt x="23515" y="4987925"/>
                </a:lnTo>
                <a:lnTo>
                  <a:pt x="38632" y="5033962"/>
                </a:lnTo>
                <a:lnTo>
                  <a:pt x="55427" y="5075237"/>
                </a:lnTo>
                <a:lnTo>
                  <a:pt x="75583" y="5114925"/>
                </a:lnTo>
                <a:lnTo>
                  <a:pt x="95738" y="5149850"/>
                </a:lnTo>
                <a:lnTo>
                  <a:pt x="115893" y="5186362"/>
                </a:lnTo>
                <a:lnTo>
                  <a:pt x="134368" y="5226050"/>
                </a:lnTo>
                <a:lnTo>
                  <a:pt x="152844" y="5268912"/>
                </a:lnTo>
                <a:lnTo>
                  <a:pt x="167960" y="5313362"/>
                </a:lnTo>
                <a:lnTo>
                  <a:pt x="178038" y="5365750"/>
                </a:lnTo>
                <a:lnTo>
                  <a:pt x="188115" y="5426075"/>
                </a:lnTo>
                <a:lnTo>
                  <a:pt x="189795" y="5494337"/>
                </a:lnTo>
                <a:lnTo>
                  <a:pt x="188115" y="5562600"/>
                </a:lnTo>
                <a:lnTo>
                  <a:pt x="178038" y="5622925"/>
                </a:lnTo>
                <a:lnTo>
                  <a:pt x="167960" y="5675312"/>
                </a:lnTo>
                <a:lnTo>
                  <a:pt x="152844" y="5721350"/>
                </a:lnTo>
                <a:lnTo>
                  <a:pt x="134368" y="5762625"/>
                </a:lnTo>
                <a:lnTo>
                  <a:pt x="115893" y="5802312"/>
                </a:lnTo>
                <a:lnTo>
                  <a:pt x="95738" y="5840412"/>
                </a:lnTo>
                <a:lnTo>
                  <a:pt x="75583" y="5876925"/>
                </a:lnTo>
                <a:lnTo>
                  <a:pt x="55427" y="5915025"/>
                </a:lnTo>
                <a:lnTo>
                  <a:pt x="38632" y="5956300"/>
                </a:lnTo>
                <a:lnTo>
                  <a:pt x="23515" y="6003925"/>
                </a:lnTo>
                <a:lnTo>
                  <a:pt x="11758" y="6056312"/>
                </a:lnTo>
                <a:lnTo>
                  <a:pt x="3359" y="6113462"/>
                </a:lnTo>
                <a:lnTo>
                  <a:pt x="0" y="6183312"/>
                </a:lnTo>
                <a:lnTo>
                  <a:pt x="3359" y="6251575"/>
                </a:lnTo>
                <a:lnTo>
                  <a:pt x="11758" y="6311900"/>
                </a:lnTo>
                <a:lnTo>
                  <a:pt x="23515" y="6361112"/>
                </a:lnTo>
                <a:lnTo>
                  <a:pt x="38632" y="6407150"/>
                </a:lnTo>
                <a:lnTo>
                  <a:pt x="55427" y="6448425"/>
                </a:lnTo>
                <a:lnTo>
                  <a:pt x="73903" y="6488112"/>
                </a:lnTo>
                <a:lnTo>
                  <a:pt x="92379" y="6523037"/>
                </a:lnTo>
                <a:lnTo>
                  <a:pt x="112534" y="6561137"/>
                </a:lnTo>
                <a:lnTo>
                  <a:pt x="132689" y="6597650"/>
                </a:lnTo>
                <a:lnTo>
                  <a:pt x="149485" y="6640512"/>
                </a:lnTo>
                <a:lnTo>
                  <a:pt x="166281" y="6683375"/>
                </a:lnTo>
                <a:lnTo>
                  <a:pt x="176358" y="6735762"/>
                </a:lnTo>
                <a:lnTo>
                  <a:pt x="184756" y="6791325"/>
                </a:lnTo>
                <a:lnTo>
                  <a:pt x="189795" y="6858000"/>
                </a:lnTo>
                <a:lnTo>
                  <a:pt x="334173" y="6858000"/>
                </a:lnTo>
                <a:lnTo>
                  <a:pt x="334174" y="6858000"/>
                </a:lnTo>
                <a:lnTo>
                  <a:pt x="3459219" y="6858000"/>
                </a:lnTo>
                <a:lnTo>
                  <a:pt x="4417162" y="6858000"/>
                </a:lnTo>
                <a:lnTo>
                  <a:pt x="4838076" y="6858000"/>
                </a:lnTo>
                <a:close/>
              </a:path>
            </a:pathLst>
          </a:custGeom>
          <a:solidFill>
            <a:schemeClr val="accent1">
              <a:lumMod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ítulo 1">
            <a:extLst>
              <a:ext uri="{FF2B5EF4-FFF2-40B4-BE49-F238E27FC236}">
                <a16:creationId xmlns:a16="http://schemas.microsoft.com/office/drawing/2014/main" id="{881A33DC-83DA-4F2D-92B4-0A16CAC7A48F}"/>
              </a:ext>
            </a:extLst>
          </p:cNvPr>
          <p:cNvSpPr>
            <a:spLocks noGrp="1"/>
          </p:cNvSpPr>
          <p:nvPr>
            <p:ph type="title"/>
          </p:nvPr>
        </p:nvSpPr>
        <p:spPr>
          <a:xfrm>
            <a:off x="406032" y="794285"/>
            <a:ext cx="3384000" cy="1492132"/>
          </a:xfrm>
        </p:spPr>
        <p:txBody>
          <a:bodyPr vert="horz" lIns="91440" tIns="45720" rIns="91440" bIns="45720" rtlCol="0" anchor="t">
            <a:normAutofit/>
          </a:bodyPr>
          <a:lstStyle/>
          <a:p>
            <a:r>
              <a:rPr lang="en-US" dirty="0" err="1">
                <a:solidFill>
                  <a:schemeClr val="bg1"/>
                </a:solidFill>
                <a:latin typeface="+mj-lt"/>
                <a:cs typeface="Calibri Light"/>
              </a:rPr>
              <a:t>Introducción</a:t>
            </a:r>
            <a:endParaRPr lang="en-US" sz="4400" kern="1200" dirty="0" err="1">
              <a:solidFill>
                <a:schemeClr val="bg1"/>
              </a:solidFill>
              <a:latin typeface="+mj-lt"/>
              <a:ea typeface="+mj-ea"/>
              <a:cs typeface="+mj-cs"/>
            </a:endParaRPr>
          </a:p>
        </p:txBody>
      </p:sp>
      <p:sp>
        <p:nvSpPr>
          <p:cNvPr id="4" name="CuadroTexto 3">
            <a:extLst>
              <a:ext uri="{FF2B5EF4-FFF2-40B4-BE49-F238E27FC236}">
                <a16:creationId xmlns:a16="http://schemas.microsoft.com/office/drawing/2014/main" id="{6E6EED02-85AC-4509-BE0D-EEBEB8AD61F3}"/>
              </a:ext>
            </a:extLst>
          </p:cNvPr>
          <p:cNvSpPr txBox="1"/>
          <p:nvPr/>
        </p:nvSpPr>
        <p:spPr>
          <a:xfrm>
            <a:off x="5029320" y="791308"/>
            <a:ext cx="6966864" cy="6262684"/>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Autofit/>
          </a:bodyPr>
          <a:lstStyle/>
          <a:p>
            <a:pPr>
              <a:lnSpc>
                <a:spcPct val="90000"/>
              </a:lnSpc>
              <a:spcAft>
                <a:spcPts val="600"/>
              </a:spcAft>
            </a:pPr>
            <a:r>
              <a:rPr lang="en-US" sz="1600" dirty="0"/>
              <a:t>Este </a:t>
            </a:r>
            <a:r>
              <a:rPr lang="en-US" sz="1600" dirty="0" err="1"/>
              <a:t>informe</a:t>
            </a:r>
            <a:r>
              <a:rPr lang="en-US" sz="1600" dirty="0"/>
              <a:t> </a:t>
            </a:r>
            <a:r>
              <a:rPr lang="en-US" sz="1600" dirty="0" err="1"/>
              <a:t>tiene</a:t>
            </a:r>
            <a:r>
              <a:rPr lang="en-US" sz="1600" dirty="0"/>
              <a:t> </a:t>
            </a:r>
            <a:r>
              <a:rPr lang="en-US" sz="1600" dirty="0" err="1"/>
              <a:t>como</a:t>
            </a:r>
            <a:r>
              <a:rPr lang="en-US" sz="1600" dirty="0"/>
              <a:t> </a:t>
            </a:r>
            <a:r>
              <a:rPr lang="en-US" sz="1600" dirty="0" err="1"/>
              <a:t>primera</a:t>
            </a:r>
            <a:r>
              <a:rPr lang="en-US" sz="1600" dirty="0"/>
              <a:t> </a:t>
            </a:r>
            <a:r>
              <a:rPr lang="en-US" sz="1600" dirty="0" err="1"/>
              <a:t>intención</a:t>
            </a:r>
            <a:r>
              <a:rPr lang="en-US" sz="1600" dirty="0"/>
              <a:t> </a:t>
            </a:r>
            <a:r>
              <a:rPr lang="en-US" sz="1600" dirty="0" err="1"/>
              <a:t>exponer</a:t>
            </a:r>
            <a:r>
              <a:rPr lang="en-US" sz="1600" dirty="0"/>
              <a:t>, </a:t>
            </a:r>
            <a:r>
              <a:rPr lang="en-US" sz="1600" dirty="0" err="1"/>
              <a:t>explicar</a:t>
            </a:r>
            <a:r>
              <a:rPr lang="en-US" sz="1600" dirty="0"/>
              <a:t> y </a:t>
            </a:r>
            <a:r>
              <a:rPr lang="en-US" sz="1600" dirty="0" err="1"/>
              <a:t>desarrollar</a:t>
            </a:r>
            <a:r>
              <a:rPr lang="en-US" sz="1600" dirty="0"/>
              <a:t> </a:t>
            </a:r>
            <a:r>
              <a:rPr lang="en-US" sz="1600" dirty="0" err="1"/>
              <a:t>los</a:t>
            </a:r>
            <a:r>
              <a:rPr lang="en-US" sz="1600" dirty="0"/>
              <a:t> </a:t>
            </a:r>
            <a:r>
              <a:rPr lang="en-US" sz="1600" dirty="0" err="1"/>
              <a:t>temas</a:t>
            </a:r>
            <a:r>
              <a:rPr lang="en-US" sz="1600" dirty="0"/>
              <a:t> de </a:t>
            </a:r>
            <a:r>
              <a:rPr lang="en-US" sz="1600" dirty="0" err="1"/>
              <a:t>medidas</a:t>
            </a:r>
            <a:r>
              <a:rPr lang="en-US" sz="1600" dirty="0"/>
              <a:t> de </a:t>
            </a:r>
            <a:r>
              <a:rPr lang="en-US" sz="1600" dirty="0" err="1"/>
              <a:t>tendencia</a:t>
            </a:r>
            <a:r>
              <a:rPr lang="en-US" sz="1600" dirty="0"/>
              <a:t> central y </a:t>
            </a:r>
            <a:r>
              <a:rPr lang="en-US" sz="1600" dirty="0" err="1"/>
              <a:t>medidas</a:t>
            </a:r>
            <a:r>
              <a:rPr lang="en-US" sz="1600" dirty="0"/>
              <a:t> de </a:t>
            </a:r>
            <a:r>
              <a:rPr lang="en-US" sz="1600" dirty="0" err="1"/>
              <a:t>variabilidad</a:t>
            </a:r>
            <a:r>
              <a:rPr lang="en-US" sz="1600" dirty="0"/>
              <a:t> de la </a:t>
            </a:r>
            <a:r>
              <a:rPr lang="en-US" sz="1600" dirty="0" err="1"/>
              <a:t>Estadística</a:t>
            </a:r>
            <a:r>
              <a:rPr lang="en-US" sz="1600" dirty="0"/>
              <a:t> </a:t>
            </a:r>
            <a:r>
              <a:rPr lang="en-US" sz="1600" dirty="0" err="1"/>
              <a:t>Descriptiva</a:t>
            </a:r>
            <a:r>
              <a:rPr lang="en-US" sz="1600" dirty="0"/>
              <a:t>. Ambos </a:t>
            </a:r>
            <a:r>
              <a:rPr lang="en-US" sz="1600" dirty="0" err="1"/>
              <a:t>temas</a:t>
            </a:r>
            <a:r>
              <a:rPr lang="en-US" sz="1600" dirty="0"/>
              <a:t> se </a:t>
            </a:r>
            <a:r>
              <a:rPr lang="en-US" sz="1600" dirty="0" err="1"/>
              <a:t>centran</a:t>
            </a:r>
            <a:r>
              <a:rPr lang="en-US" sz="1600" dirty="0"/>
              <a:t> </a:t>
            </a:r>
            <a:r>
              <a:rPr lang="en-US" sz="1600" dirty="0" err="1"/>
              <a:t>en</a:t>
            </a:r>
            <a:r>
              <a:rPr lang="en-US" sz="1600" dirty="0"/>
              <a:t> </a:t>
            </a:r>
            <a:r>
              <a:rPr lang="en-US" sz="1600" dirty="0" err="1"/>
              <a:t>los</a:t>
            </a:r>
            <a:r>
              <a:rPr lang="en-US" sz="1600" dirty="0"/>
              <a:t> </a:t>
            </a:r>
            <a:r>
              <a:rPr lang="en-US" sz="1600" dirty="0" err="1"/>
              <a:t>métodos</a:t>
            </a:r>
            <a:r>
              <a:rPr lang="en-US" sz="1600" dirty="0"/>
              <a:t> para la </a:t>
            </a:r>
            <a:r>
              <a:rPr lang="en-US" sz="1600" dirty="0" err="1"/>
              <a:t>interpretación</a:t>
            </a:r>
            <a:r>
              <a:rPr lang="en-US" sz="1600" dirty="0"/>
              <a:t> de </a:t>
            </a:r>
            <a:r>
              <a:rPr lang="en-US" sz="1600" dirty="0" err="1"/>
              <a:t>los</a:t>
            </a:r>
            <a:r>
              <a:rPr lang="en-US" sz="1600" dirty="0"/>
              <a:t> </a:t>
            </a:r>
            <a:r>
              <a:rPr lang="en-US" sz="1600" dirty="0" err="1"/>
              <a:t>resultados</a:t>
            </a:r>
            <a:r>
              <a:rPr lang="en-US" sz="1600" dirty="0"/>
              <a:t> de </a:t>
            </a:r>
            <a:r>
              <a:rPr lang="en-US" sz="1600" dirty="0" err="1"/>
              <a:t>los</a:t>
            </a:r>
            <a:r>
              <a:rPr lang="en-US" sz="1600" dirty="0"/>
              <a:t> </a:t>
            </a:r>
            <a:r>
              <a:rPr lang="en-US" sz="1600" dirty="0" err="1"/>
              <a:t>datos</a:t>
            </a:r>
            <a:r>
              <a:rPr lang="en-US" sz="1600" dirty="0"/>
              <a:t> </a:t>
            </a:r>
            <a:r>
              <a:rPr lang="en-US" sz="1600" dirty="0" err="1"/>
              <a:t>recolectados</a:t>
            </a:r>
            <a:r>
              <a:rPr lang="en-US" sz="1600" dirty="0"/>
              <a:t> de </a:t>
            </a:r>
            <a:r>
              <a:rPr lang="en-US" sz="1600" dirty="0" err="1"/>
              <a:t>una</a:t>
            </a:r>
            <a:r>
              <a:rPr lang="en-US" sz="1600" dirty="0"/>
              <a:t> </a:t>
            </a:r>
            <a:r>
              <a:rPr lang="en-US" sz="1600" dirty="0" err="1"/>
              <a:t>investigación</a:t>
            </a:r>
            <a:r>
              <a:rPr lang="en-US" sz="1600" dirty="0"/>
              <a:t>; </a:t>
            </a:r>
            <a:r>
              <a:rPr lang="en-US" sz="1600" dirty="0" err="1"/>
              <a:t>esto</a:t>
            </a:r>
            <a:r>
              <a:rPr lang="en-US" sz="1600" dirty="0"/>
              <a:t> es </a:t>
            </a:r>
            <a:r>
              <a:rPr lang="en-US" sz="1600" dirty="0" err="1"/>
              <a:t>necesario</a:t>
            </a:r>
            <a:r>
              <a:rPr lang="en-US" sz="1600" dirty="0"/>
              <a:t> para </a:t>
            </a:r>
            <a:r>
              <a:rPr lang="en-US" sz="1600" dirty="0" err="1"/>
              <a:t>poder</a:t>
            </a:r>
            <a:r>
              <a:rPr lang="en-US" sz="1600" dirty="0"/>
              <a:t> </a:t>
            </a:r>
            <a:r>
              <a:rPr lang="en-US" sz="1600" dirty="0" err="1"/>
              <a:t>analizarlos</a:t>
            </a:r>
            <a:r>
              <a:rPr lang="en-US" sz="1600" dirty="0"/>
              <a:t> de forma </a:t>
            </a:r>
            <a:r>
              <a:rPr lang="en-US" sz="1600" dirty="0" err="1"/>
              <a:t>cuantitativa</a:t>
            </a:r>
            <a:r>
              <a:rPr lang="en-US" sz="1600" dirty="0"/>
              <a:t>. </a:t>
            </a:r>
            <a:endParaRPr lang="en-US" sz="1600">
              <a:cs typeface="Calibri"/>
            </a:endParaRPr>
          </a:p>
          <a:p>
            <a:pPr>
              <a:lnSpc>
                <a:spcPct val="90000"/>
              </a:lnSpc>
              <a:spcAft>
                <a:spcPts val="600"/>
              </a:spcAft>
            </a:pPr>
            <a:endParaRPr lang="en-US" sz="1600" dirty="0"/>
          </a:p>
          <a:p>
            <a:pPr>
              <a:lnSpc>
                <a:spcPct val="90000"/>
              </a:lnSpc>
              <a:spcAft>
                <a:spcPts val="600"/>
              </a:spcAft>
            </a:pPr>
            <a:r>
              <a:rPr lang="en-US" sz="1600" err="1"/>
              <a:t>Actualmente</a:t>
            </a:r>
            <a:r>
              <a:rPr lang="en-US" sz="1600" dirty="0"/>
              <a:t> </a:t>
            </a:r>
            <a:r>
              <a:rPr lang="en-US" sz="1600" err="1"/>
              <a:t>existen</a:t>
            </a:r>
            <a:r>
              <a:rPr lang="en-US" sz="1600" dirty="0"/>
              <a:t> </a:t>
            </a:r>
            <a:r>
              <a:rPr lang="en-US" sz="1600" err="1"/>
              <a:t>diferentes</a:t>
            </a:r>
            <a:r>
              <a:rPr lang="en-US" sz="1600" dirty="0"/>
              <a:t> </a:t>
            </a:r>
            <a:r>
              <a:rPr lang="en-US" sz="1600" err="1"/>
              <a:t>programas</a:t>
            </a:r>
            <a:r>
              <a:rPr lang="en-US" sz="1600" dirty="0"/>
              <a:t> para </a:t>
            </a:r>
            <a:r>
              <a:rPr lang="en-US" sz="1600" err="1"/>
              <a:t>analizar</a:t>
            </a:r>
            <a:r>
              <a:rPr lang="en-US" sz="1600" dirty="0"/>
              <a:t> </a:t>
            </a:r>
            <a:r>
              <a:rPr lang="en-US" sz="1600" err="1"/>
              <a:t>los</a:t>
            </a:r>
            <a:r>
              <a:rPr lang="en-US" sz="1600" dirty="0"/>
              <a:t> </a:t>
            </a:r>
            <a:r>
              <a:rPr lang="en-US" sz="1600" err="1"/>
              <a:t>datos</a:t>
            </a:r>
            <a:r>
              <a:rPr lang="en-US" sz="1600" dirty="0"/>
              <a:t> </a:t>
            </a:r>
            <a:r>
              <a:rPr lang="en-US" sz="1600" err="1"/>
              <a:t>recopilados</a:t>
            </a:r>
            <a:r>
              <a:rPr lang="en-US" sz="1600" dirty="0"/>
              <a:t> </a:t>
            </a:r>
            <a:r>
              <a:rPr lang="en-US" sz="1600" err="1"/>
              <a:t>en</a:t>
            </a:r>
            <a:r>
              <a:rPr lang="en-US" sz="1600" dirty="0"/>
              <a:t> </a:t>
            </a:r>
            <a:r>
              <a:rPr lang="en-US" sz="1600" err="1"/>
              <a:t>una</a:t>
            </a:r>
            <a:r>
              <a:rPr lang="en-US" sz="1600" dirty="0"/>
              <a:t> </a:t>
            </a:r>
            <a:r>
              <a:rPr lang="en-US" sz="1600" err="1"/>
              <a:t>investigación</a:t>
            </a:r>
            <a:r>
              <a:rPr lang="en-US" sz="1600" dirty="0"/>
              <a:t>, </a:t>
            </a:r>
            <a:r>
              <a:rPr lang="en-US" sz="1600" err="1"/>
              <a:t>el</a:t>
            </a:r>
            <a:r>
              <a:rPr lang="en-US" sz="1600" dirty="0"/>
              <a:t> </a:t>
            </a:r>
            <a:r>
              <a:rPr lang="en-US" sz="1600" err="1"/>
              <a:t>funcionamiento</a:t>
            </a:r>
            <a:r>
              <a:rPr lang="en-US" sz="1600" dirty="0"/>
              <a:t> de </a:t>
            </a:r>
            <a:r>
              <a:rPr lang="en-US" sz="1600" err="1"/>
              <a:t>todos</a:t>
            </a:r>
            <a:r>
              <a:rPr lang="en-US" sz="1600" dirty="0"/>
              <a:t> es </a:t>
            </a:r>
            <a:r>
              <a:rPr lang="en-US" sz="1600" err="1"/>
              <a:t>más</a:t>
            </a:r>
            <a:r>
              <a:rPr lang="en-US" sz="1600" dirty="0"/>
              <a:t> o </a:t>
            </a:r>
            <a:r>
              <a:rPr lang="en-US" sz="1600" err="1"/>
              <a:t>menos</a:t>
            </a:r>
            <a:r>
              <a:rPr lang="en-US" sz="1600" dirty="0"/>
              <a:t> similar y, </a:t>
            </a:r>
            <a:r>
              <a:rPr lang="en-US" sz="1600" err="1"/>
              <a:t>generalmente</a:t>
            </a:r>
            <a:r>
              <a:rPr lang="en-US" sz="1600" dirty="0"/>
              <a:t>, </a:t>
            </a:r>
            <a:r>
              <a:rPr lang="en-US" sz="1600" err="1"/>
              <a:t>incluyen</a:t>
            </a:r>
            <a:r>
              <a:rPr lang="en-US" sz="1600" dirty="0"/>
              <a:t> las dos </a:t>
            </a:r>
            <a:r>
              <a:rPr lang="en-US" sz="1600" err="1"/>
              <a:t>partes</a:t>
            </a:r>
            <a:r>
              <a:rPr lang="en-US" sz="1600" dirty="0"/>
              <a:t> o </a:t>
            </a:r>
            <a:r>
              <a:rPr lang="en-US" sz="1600" err="1"/>
              <a:t>segmentos</a:t>
            </a:r>
            <a:r>
              <a:rPr lang="en-US" sz="1600" dirty="0"/>
              <a:t> que se </a:t>
            </a:r>
            <a:r>
              <a:rPr lang="en-US" sz="1600" err="1"/>
              <a:t>mencionaron</a:t>
            </a:r>
            <a:r>
              <a:rPr lang="en-US" sz="1600" dirty="0"/>
              <a:t> </a:t>
            </a:r>
            <a:r>
              <a:rPr lang="en-US" sz="1600" err="1"/>
              <a:t>en</a:t>
            </a:r>
            <a:r>
              <a:rPr lang="en-US" sz="1600" dirty="0"/>
              <a:t> </a:t>
            </a:r>
            <a:r>
              <a:rPr lang="en-US" sz="1600" err="1"/>
              <a:t>el</a:t>
            </a:r>
            <a:r>
              <a:rPr lang="en-US" sz="1600" dirty="0"/>
              <a:t> </a:t>
            </a:r>
            <a:r>
              <a:rPr lang="en-US" sz="1600" err="1"/>
              <a:t>capítulo</a:t>
            </a:r>
            <a:r>
              <a:rPr lang="en-US" sz="1600" dirty="0"/>
              <a:t> 9: </a:t>
            </a:r>
            <a:r>
              <a:rPr lang="en-US" sz="1600" err="1"/>
              <a:t>una</a:t>
            </a:r>
            <a:r>
              <a:rPr lang="en-US" sz="1600" dirty="0"/>
              <a:t> </a:t>
            </a:r>
            <a:r>
              <a:rPr lang="en-US" sz="1600" err="1"/>
              <a:t>parte</a:t>
            </a:r>
            <a:r>
              <a:rPr lang="en-US" sz="1600" dirty="0"/>
              <a:t> de </a:t>
            </a:r>
            <a:r>
              <a:rPr lang="en-US" sz="1600" err="1"/>
              <a:t>definiciones</a:t>
            </a:r>
            <a:r>
              <a:rPr lang="en-US" sz="1600" dirty="0"/>
              <a:t> de las </a:t>
            </a:r>
            <a:r>
              <a:rPr lang="en-US" sz="1600" b="1" dirty="0"/>
              <a:t>variables</a:t>
            </a:r>
            <a:r>
              <a:rPr lang="en-US" sz="1600" dirty="0"/>
              <a:t>, que a </a:t>
            </a:r>
            <a:r>
              <a:rPr lang="en-US" sz="1600" err="1"/>
              <a:t>su</a:t>
            </a:r>
            <a:r>
              <a:rPr lang="en-US" sz="1600" dirty="0"/>
              <a:t> </a:t>
            </a:r>
            <a:r>
              <a:rPr lang="en-US" sz="1600" err="1"/>
              <a:t>vez</a:t>
            </a:r>
            <a:r>
              <a:rPr lang="en-US" sz="1600" dirty="0"/>
              <a:t> </a:t>
            </a:r>
            <a:r>
              <a:rPr lang="en-US" sz="1600" err="1"/>
              <a:t>explican</a:t>
            </a:r>
            <a:r>
              <a:rPr lang="en-US" sz="1600" dirty="0"/>
              <a:t> </a:t>
            </a:r>
            <a:r>
              <a:rPr lang="en-US" sz="1600" err="1"/>
              <a:t>los</a:t>
            </a:r>
            <a:r>
              <a:rPr lang="en-US" sz="1600" dirty="0"/>
              <a:t> </a:t>
            </a:r>
            <a:r>
              <a:rPr lang="en-US" sz="1600" b="1" err="1"/>
              <a:t>datos</a:t>
            </a:r>
            <a:r>
              <a:rPr lang="en-US" sz="1600" dirty="0"/>
              <a:t> (</a:t>
            </a:r>
            <a:r>
              <a:rPr lang="en-US" sz="1600" err="1"/>
              <a:t>los</a:t>
            </a:r>
            <a:r>
              <a:rPr lang="en-US" sz="1600" dirty="0"/>
              <a:t> </a:t>
            </a:r>
            <a:r>
              <a:rPr lang="en-US" sz="1600" err="1"/>
              <a:t>elementos</a:t>
            </a:r>
            <a:r>
              <a:rPr lang="en-US" sz="1600" dirty="0"/>
              <a:t> de la </a:t>
            </a:r>
            <a:r>
              <a:rPr lang="en-US" sz="1600" err="1"/>
              <a:t>codificacion</a:t>
            </a:r>
            <a:r>
              <a:rPr lang="en-US" sz="1600" dirty="0"/>
              <a:t> item </a:t>
            </a:r>
            <a:r>
              <a:rPr lang="en-US" sz="1600" err="1"/>
              <a:t>por</a:t>
            </a:r>
            <a:r>
              <a:rPr lang="en-US" sz="1600" dirty="0"/>
              <a:t> item o </a:t>
            </a:r>
            <a:r>
              <a:rPr lang="en-US" sz="1600" err="1"/>
              <a:t>indicador</a:t>
            </a:r>
            <a:r>
              <a:rPr lang="en-US" sz="1600" dirty="0"/>
              <a:t> </a:t>
            </a:r>
            <a:r>
              <a:rPr lang="en-US" sz="1600" err="1"/>
              <a:t>por</a:t>
            </a:r>
            <a:r>
              <a:rPr lang="en-US" sz="1600" dirty="0"/>
              <a:t> </a:t>
            </a:r>
            <a:r>
              <a:rPr lang="en-US" sz="1600" err="1"/>
              <a:t>indicador</a:t>
            </a:r>
            <a:r>
              <a:rPr lang="en-US" sz="1600" dirty="0"/>
              <a:t>), y la </a:t>
            </a:r>
            <a:r>
              <a:rPr lang="en-US" sz="1600" err="1"/>
              <a:t>otra</a:t>
            </a:r>
            <a:r>
              <a:rPr lang="en-US" sz="1600" dirty="0"/>
              <a:t> </a:t>
            </a:r>
            <a:r>
              <a:rPr lang="en-US" sz="1600" err="1"/>
              <a:t>parte</a:t>
            </a:r>
            <a:r>
              <a:rPr lang="en-US" sz="1600" dirty="0"/>
              <a:t>, la </a:t>
            </a:r>
            <a:r>
              <a:rPr lang="en-US" sz="1600" err="1"/>
              <a:t>matriz</a:t>
            </a:r>
            <a:r>
              <a:rPr lang="en-US" sz="1600" dirty="0"/>
              <a:t> de </a:t>
            </a:r>
            <a:r>
              <a:rPr lang="en-US" sz="1600" err="1"/>
              <a:t>datos</a:t>
            </a:r>
            <a:r>
              <a:rPr lang="en-US" sz="1600" dirty="0"/>
              <a:t>. </a:t>
            </a:r>
            <a:r>
              <a:rPr lang="en-US" sz="1600" i="1" dirty="0"/>
              <a:t>Para fines de </a:t>
            </a:r>
            <a:r>
              <a:rPr lang="en-US" sz="1600" i="1" err="1"/>
              <a:t>este</a:t>
            </a:r>
            <a:r>
              <a:rPr lang="en-US" sz="1600" i="1" dirty="0"/>
              <a:t> </a:t>
            </a:r>
            <a:r>
              <a:rPr lang="en-US" sz="1600" i="1" err="1"/>
              <a:t>reporte</a:t>
            </a:r>
            <a:r>
              <a:rPr lang="en-US" sz="1600" i="1" dirty="0"/>
              <a:t> </a:t>
            </a:r>
            <a:r>
              <a:rPr lang="en-US" sz="1600" i="1" err="1"/>
              <a:t>hemos</a:t>
            </a:r>
            <a:r>
              <a:rPr lang="en-US" sz="1600" i="1" dirty="0"/>
              <a:t> </a:t>
            </a:r>
            <a:r>
              <a:rPr lang="en-US" sz="1600" i="1" err="1"/>
              <a:t>elegido</a:t>
            </a:r>
            <a:r>
              <a:rPr lang="en-US" sz="1600" i="1" dirty="0"/>
              <a:t> </a:t>
            </a:r>
            <a:r>
              <a:rPr lang="en-US" sz="1600" i="1" err="1"/>
              <a:t>utilizar</a:t>
            </a:r>
            <a:r>
              <a:rPr lang="en-US" sz="1600" i="1" dirty="0"/>
              <a:t> un </a:t>
            </a:r>
            <a:r>
              <a:rPr lang="en-US" sz="1600" i="1" err="1"/>
              <a:t>Cuaderno</a:t>
            </a:r>
            <a:r>
              <a:rPr lang="en-US" sz="1600" i="1" dirty="0"/>
              <a:t> </a:t>
            </a:r>
            <a:r>
              <a:rPr lang="en-US" sz="1600" i="1" err="1"/>
              <a:t>Jupyter</a:t>
            </a:r>
            <a:r>
              <a:rPr lang="en-US" sz="1600" i="1" dirty="0"/>
              <a:t>, </a:t>
            </a:r>
            <a:r>
              <a:rPr lang="en-US" sz="1600" i="1" err="1"/>
              <a:t>herramienta</a:t>
            </a:r>
            <a:r>
              <a:rPr lang="en-US" sz="1600" i="1" dirty="0"/>
              <a:t> </a:t>
            </a:r>
            <a:r>
              <a:rPr lang="en-US" sz="1600" i="1" err="1"/>
              <a:t>comúnmente</a:t>
            </a:r>
            <a:r>
              <a:rPr lang="en-US" sz="1600" i="1" dirty="0"/>
              <a:t> </a:t>
            </a:r>
            <a:r>
              <a:rPr lang="en-US" sz="1600" i="1" err="1"/>
              <a:t>utilizada</a:t>
            </a:r>
            <a:r>
              <a:rPr lang="en-US" sz="1600" i="1" dirty="0"/>
              <a:t> </a:t>
            </a:r>
            <a:r>
              <a:rPr lang="en-US" sz="1600" i="1" err="1"/>
              <a:t>mucho</a:t>
            </a:r>
            <a:r>
              <a:rPr lang="en-US" sz="1600" i="1" dirty="0"/>
              <a:t> </a:t>
            </a:r>
            <a:r>
              <a:rPr lang="en-US" sz="1600" i="1" err="1"/>
              <a:t>en</a:t>
            </a:r>
            <a:r>
              <a:rPr lang="en-US" sz="1600" i="1" dirty="0"/>
              <a:t> la </a:t>
            </a:r>
            <a:r>
              <a:rPr lang="en-US" sz="1600" i="1" err="1"/>
              <a:t>rama</a:t>
            </a:r>
            <a:r>
              <a:rPr lang="en-US" sz="1600" i="1" dirty="0"/>
              <a:t> de </a:t>
            </a:r>
            <a:r>
              <a:rPr lang="en-US" sz="1600" i="1" err="1"/>
              <a:t>ciencia</a:t>
            </a:r>
            <a:r>
              <a:rPr lang="en-US" sz="1600" i="1" dirty="0"/>
              <a:t> de </a:t>
            </a:r>
            <a:r>
              <a:rPr lang="en-US" sz="1600" i="1" err="1"/>
              <a:t>datos</a:t>
            </a:r>
            <a:r>
              <a:rPr lang="en-US" sz="1600" i="1" dirty="0"/>
              <a:t>.</a:t>
            </a:r>
            <a:r>
              <a:rPr lang="en-US" sz="1600" dirty="0"/>
              <a:t> </a:t>
            </a:r>
            <a:endParaRPr lang="en-US" sz="1600">
              <a:cs typeface="Calibri"/>
            </a:endParaRPr>
          </a:p>
          <a:p>
            <a:pPr>
              <a:lnSpc>
                <a:spcPct val="90000"/>
              </a:lnSpc>
              <a:spcAft>
                <a:spcPts val="600"/>
              </a:spcAft>
            </a:pPr>
            <a:r>
              <a:rPr lang="en-US" sz="1600" dirty="0"/>
              <a:t>  </a:t>
            </a:r>
            <a:endParaRPr lang="en-US" sz="1600">
              <a:cs typeface="Calibri"/>
            </a:endParaRPr>
          </a:p>
          <a:p>
            <a:pPr>
              <a:lnSpc>
                <a:spcPct val="90000"/>
              </a:lnSpc>
              <a:spcAft>
                <a:spcPts val="600"/>
              </a:spcAft>
            </a:pPr>
            <a:r>
              <a:rPr lang="en-US" sz="1600" err="1"/>
              <a:t>Hemos</a:t>
            </a:r>
            <a:r>
              <a:rPr lang="en-US" sz="1600" dirty="0"/>
              <a:t> </a:t>
            </a:r>
            <a:r>
              <a:rPr lang="en-US" sz="1600" err="1"/>
              <a:t>optado</a:t>
            </a:r>
            <a:r>
              <a:rPr lang="en-US" sz="1600" dirty="0"/>
              <a:t> </a:t>
            </a:r>
            <a:r>
              <a:rPr lang="en-US" sz="1600" err="1"/>
              <a:t>por</a:t>
            </a:r>
            <a:r>
              <a:rPr lang="en-US" sz="1600" dirty="0"/>
              <a:t> usar </a:t>
            </a:r>
            <a:r>
              <a:rPr lang="en-US" sz="1600" err="1"/>
              <a:t>el</a:t>
            </a:r>
            <a:r>
              <a:rPr lang="en-US" sz="1600" dirty="0"/>
              <a:t> </a:t>
            </a:r>
            <a:r>
              <a:rPr lang="en-US" sz="1600" err="1"/>
              <a:t>texto</a:t>
            </a:r>
            <a:r>
              <a:rPr lang="en-US" sz="1600" dirty="0"/>
              <a:t> </a:t>
            </a:r>
            <a:r>
              <a:rPr lang="en-US" sz="1600" i="1" dirty="0"/>
              <a:t>“</a:t>
            </a:r>
            <a:r>
              <a:rPr lang="en-US" sz="1600" i="1" err="1"/>
              <a:t>Metodología</a:t>
            </a:r>
            <a:r>
              <a:rPr lang="en-US" sz="1600" i="1" dirty="0"/>
              <a:t> de la </a:t>
            </a:r>
            <a:r>
              <a:rPr lang="en-US" sz="1600" i="1" err="1"/>
              <a:t>investigación</a:t>
            </a:r>
            <a:r>
              <a:rPr lang="en-US" sz="1600" i="1" dirty="0"/>
              <a:t>: Las </a:t>
            </a:r>
            <a:r>
              <a:rPr lang="en-US" sz="1600" i="1" err="1"/>
              <a:t>rutas</a:t>
            </a:r>
            <a:r>
              <a:rPr lang="en-US" sz="1600" i="1" dirty="0"/>
              <a:t> </a:t>
            </a:r>
            <a:r>
              <a:rPr lang="en-US" sz="1600" i="1" err="1"/>
              <a:t>cuantitativa</a:t>
            </a:r>
            <a:r>
              <a:rPr lang="en-US" sz="1600" i="1" dirty="0"/>
              <a:t>, </a:t>
            </a:r>
            <a:r>
              <a:rPr lang="en-US" sz="1600" i="1" err="1"/>
              <a:t>cualitativa</a:t>
            </a:r>
            <a:r>
              <a:rPr lang="en-US" sz="1600" i="1" dirty="0"/>
              <a:t> y mixta</a:t>
            </a:r>
            <a:r>
              <a:rPr lang="en-US" sz="1600" i="1" baseline="30000" dirty="0"/>
              <a:t>2</a:t>
            </a:r>
            <a:r>
              <a:rPr lang="en-US" sz="1600" dirty="0"/>
              <a:t>, y </a:t>
            </a:r>
            <a:r>
              <a:rPr lang="en-US" sz="1600" err="1"/>
              <a:t>seguiremos</a:t>
            </a:r>
            <a:r>
              <a:rPr lang="en-US" sz="1600" dirty="0"/>
              <a:t> la </a:t>
            </a:r>
            <a:r>
              <a:rPr lang="en-US" sz="1600" err="1"/>
              <a:t>normas</a:t>
            </a:r>
            <a:r>
              <a:rPr lang="en-US" sz="1600" dirty="0"/>
              <a:t> Apa 2021</a:t>
            </a:r>
            <a:r>
              <a:rPr lang="en-US" sz="1600" baseline="30000" dirty="0"/>
              <a:t>3 </a:t>
            </a:r>
            <a:r>
              <a:rPr lang="en-US" sz="1600" dirty="0"/>
              <a:t>.</a:t>
            </a:r>
            <a:r>
              <a:rPr lang="en-US" sz="1600" baseline="30000" dirty="0"/>
              <a:t> </a:t>
            </a:r>
            <a:endParaRPr lang="en-US" sz="1600">
              <a:cs typeface="Calibri"/>
            </a:endParaRPr>
          </a:p>
          <a:p>
            <a:pPr>
              <a:lnSpc>
                <a:spcPct val="90000"/>
              </a:lnSpc>
              <a:spcAft>
                <a:spcPts val="600"/>
              </a:spcAft>
            </a:pPr>
            <a:r>
              <a:rPr lang="en-US" sz="1600" dirty="0"/>
              <a:t>La </a:t>
            </a:r>
            <a:r>
              <a:rPr lang="en-US" sz="1600" err="1"/>
              <a:t>segunda</a:t>
            </a:r>
            <a:r>
              <a:rPr lang="en-US" sz="1600" dirty="0"/>
              <a:t> </a:t>
            </a:r>
            <a:r>
              <a:rPr lang="en-US" sz="1600" err="1"/>
              <a:t>intención</a:t>
            </a:r>
            <a:r>
              <a:rPr lang="en-US" sz="1600" dirty="0"/>
              <a:t> </a:t>
            </a:r>
            <a:r>
              <a:rPr lang="en-US" sz="1600" err="1"/>
              <a:t>en</a:t>
            </a:r>
            <a:r>
              <a:rPr lang="en-US" sz="1600" dirty="0"/>
              <a:t> </a:t>
            </a:r>
            <a:r>
              <a:rPr lang="en-US" sz="1600" err="1"/>
              <a:t>este</a:t>
            </a:r>
            <a:r>
              <a:rPr lang="en-US" sz="1600" dirty="0"/>
              <a:t> </a:t>
            </a:r>
            <a:r>
              <a:rPr lang="en-US" sz="1600" err="1"/>
              <a:t>reporte</a:t>
            </a:r>
            <a:r>
              <a:rPr lang="en-US" sz="1600" dirty="0"/>
              <a:t> es </a:t>
            </a:r>
            <a:r>
              <a:rPr lang="en-US" sz="1600" err="1"/>
              <a:t>practicar</a:t>
            </a:r>
            <a:r>
              <a:rPr lang="en-US" sz="1600" dirty="0"/>
              <a:t> </a:t>
            </a:r>
            <a:r>
              <a:rPr lang="en-US" sz="1600" err="1"/>
              <a:t>el</a:t>
            </a:r>
            <a:r>
              <a:rPr lang="en-US" sz="1600" dirty="0"/>
              <a:t> </a:t>
            </a:r>
            <a:r>
              <a:rPr lang="en-US" sz="1600" err="1"/>
              <a:t>conocimiento</a:t>
            </a:r>
            <a:r>
              <a:rPr lang="en-US" sz="1600" dirty="0"/>
              <a:t> </a:t>
            </a:r>
            <a:r>
              <a:rPr lang="en-US" sz="1600" err="1"/>
              <a:t>adquirido</a:t>
            </a:r>
            <a:r>
              <a:rPr lang="en-US" sz="1600" dirty="0"/>
              <a:t> </a:t>
            </a:r>
            <a:r>
              <a:rPr lang="en-US" sz="1600" err="1"/>
              <a:t>en</a:t>
            </a:r>
            <a:r>
              <a:rPr lang="en-US" sz="1600" dirty="0"/>
              <a:t> la </a:t>
            </a:r>
            <a:r>
              <a:rPr lang="en-US" sz="1600" err="1"/>
              <a:t>clase</a:t>
            </a:r>
            <a:r>
              <a:rPr lang="en-US" sz="1600" dirty="0"/>
              <a:t>, </a:t>
            </a:r>
            <a:r>
              <a:rPr lang="en-US" sz="1600" err="1"/>
              <a:t>mezclar</a:t>
            </a:r>
            <a:r>
              <a:rPr lang="en-US" sz="1600" dirty="0"/>
              <a:t> </a:t>
            </a:r>
            <a:r>
              <a:rPr lang="en-US" sz="1600" err="1"/>
              <a:t>parte</a:t>
            </a:r>
            <a:r>
              <a:rPr lang="en-US" sz="1600" dirty="0"/>
              <a:t> del </a:t>
            </a:r>
            <a:r>
              <a:rPr lang="en-US" sz="1600" err="1"/>
              <a:t>conocimiento</a:t>
            </a:r>
            <a:r>
              <a:rPr lang="en-US" sz="1600" dirty="0"/>
              <a:t> </a:t>
            </a:r>
            <a:r>
              <a:rPr lang="en-US" sz="1600" err="1"/>
              <a:t>adquirido</a:t>
            </a:r>
            <a:r>
              <a:rPr lang="en-US" sz="1600" dirty="0"/>
              <a:t> de </a:t>
            </a:r>
            <a:r>
              <a:rPr lang="en-US" sz="1600" err="1"/>
              <a:t>otras</a:t>
            </a:r>
            <a:r>
              <a:rPr lang="en-US" sz="1600" dirty="0"/>
              <a:t> </a:t>
            </a:r>
            <a:r>
              <a:rPr lang="en-US" sz="1600" err="1"/>
              <a:t>clases</a:t>
            </a:r>
            <a:r>
              <a:rPr lang="en-US" sz="1600" dirty="0"/>
              <a:t> que </a:t>
            </a:r>
            <a:r>
              <a:rPr lang="en-US" sz="1600" err="1"/>
              <a:t>estoy</a:t>
            </a:r>
            <a:r>
              <a:rPr lang="en-US" sz="1600" dirty="0"/>
              <a:t> </a:t>
            </a:r>
            <a:r>
              <a:rPr lang="en-US" sz="1600" err="1"/>
              <a:t>cursando</a:t>
            </a:r>
            <a:r>
              <a:rPr lang="en-US" sz="1600" dirty="0"/>
              <a:t> </a:t>
            </a:r>
            <a:r>
              <a:rPr lang="en-US" sz="1600" err="1"/>
              <a:t>actualmente</a:t>
            </a:r>
            <a:r>
              <a:rPr lang="en-US" sz="1600" dirty="0"/>
              <a:t> y, me </a:t>
            </a:r>
            <a:r>
              <a:rPr lang="en-US" sz="1600" err="1"/>
              <a:t>disculpo</a:t>
            </a:r>
            <a:r>
              <a:rPr lang="en-US" sz="1600" dirty="0"/>
              <a:t> </a:t>
            </a:r>
            <a:r>
              <a:rPr lang="en-US" sz="1600" err="1"/>
              <a:t>por</a:t>
            </a:r>
            <a:r>
              <a:rPr lang="en-US" sz="1600" dirty="0"/>
              <a:t> las </a:t>
            </a:r>
            <a:r>
              <a:rPr lang="en-US" sz="1600" err="1"/>
              <a:t>alertas</a:t>
            </a:r>
            <a:r>
              <a:rPr lang="en-US" sz="1600" dirty="0"/>
              <a:t> de </a:t>
            </a:r>
            <a:r>
              <a:rPr lang="en-US" sz="1600" err="1"/>
              <a:t>plagio</a:t>
            </a:r>
            <a:r>
              <a:rPr lang="en-US" sz="1600" dirty="0"/>
              <a:t>, </a:t>
            </a:r>
            <a:r>
              <a:rPr lang="en-US" sz="1600" err="1"/>
              <a:t>admito</a:t>
            </a:r>
            <a:r>
              <a:rPr lang="en-US" sz="1600" dirty="0"/>
              <a:t> he </a:t>
            </a:r>
            <a:r>
              <a:rPr lang="en-US" sz="1600" err="1"/>
              <a:t>copiado</a:t>
            </a:r>
            <a:r>
              <a:rPr lang="en-US" sz="1600" dirty="0"/>
              <a:t> y </a:t>
            </a:r>
            <a:r>
              <a:rPr lang="en-US" sz="1600" err="1"/>
              <a:t>pegado</a:t>
            </a:r>
            <a:r>
              <a:rPr lang="en-US" sz="1600" dirty="0"/>
              <a:t> </a:t>
            </a:r>
            <a:r>
              <a:rPr lang="en-US" sz="1600" err="1"/>
              <a:t>bastante</a:t>
            </a:r>
            <a:r>
              <a:rPr lang="en-US" sz="1600" dirty="0"/>
              <a:t>. </a:t>
            </a:r>
            <a:endParaRPr lang="en-US" sz="1600">
              <a:cs typeface="Calibri"/>
            </a:endParaRPr>
          </a:p>
          <a:p>
            <a:pPr>
              <a:lnSpc>
                <a:spcPct val="90000"/>
              </a:lnSpc>
              <a:spcAft>
                <a:spcPts val="600"/>
              </a:spcAft>
            </a:pPr>
            <a:r>
              <a:rPr lang="en-US" sz="1600" dirty="0"/>
              <a:t>  </a:t>
            </a:r>
            <a:endParaRPr lang="en-US" sz="1600">
              <a:cs typeface="Calibri"/>
            </a:endParaRPr>
          </a:p>
          <a:p>
            <a:pPr>
              <a:lnSpc>
                <a:spcPct val="90000"/>
              </a:lnSpc>
              <a:spcAft>
                <a:spcPts val="600"/>
              </a:spcAft>
            </a:pPr>
            <a:r>
              <a:rPr lang="en-US" sz="1100" dirty="0"/>
              <a:t>Agradezco </a:t>
            </a:r>
            <a:r>
              <a:rPr lang="en-US" sz="1100" dirty="0" err="1"/>
              <a:t>su</a:t>
            </a:r>
            <a:r>
              <a:rPr lang="en-US" sz="1100" dirty="0"/>
              <a:t> </a:t>
            </a:r>
            <a:r>
              <a:rPr lang="en-US" sz="1100" dirty="0" err="1"/>
              <a:t>tiempo</a:t>
            </a:r>
            <a:r>
              <a:rPr lang="en-US" sz="1100" dirty="0"/>
              <a:t> y </a:t>
            </a:r>
            <a:r>
              <a:rPr lang="en-US" sz="1100" dirty="0" err="1"/>
              <a:t>el</a:t>
            </a:r>
            <a:r>
              <a:rPr lang="en-US" sz="1100" dirty="0"/>
              <a:t> </a:t>
            </a:r>
            <a:r>
              <a:rPr lang="en-US" sz="1100" dirty="0" err="1"/>
              <a:t>tiempo</a:t>
            </a:r>
            <a:r>
              <a:rPr lang="en-US" sz="1100" dirty="0"/>
              <a:t> de mis </a:t>
            </a:r>
            <a:r>
              <a:rPr lang="en-US" sz="1100" dirty="0" err="1"/>
              <a:t>compañeros</a:t>
            </a:r>
            <a:r>
              <a:rPr lang="en-US" sz="1100" dirty="0"/>
              <a:t> </a:t>
            </a:r>
            <a:r>
              <a:rPr lang="en-US" sz="1100" dirty="0" err="1"/>
              <a:t>así</a:t>
            </a:r>
            <a:r>
              <a:rPr lang="en-US" sz="1100" dirty="0"/>
              <a:t> que </a:t>
            </a:r>
            <a:r>
              <a:rPr lang="en-US" sz="1100" dirty="0" err="1"/>
              <a:t>espero</a:t>
            </a:r>
            <a:r>
              <a:rPr lang="en-US" sz="1100" dirty="0"/>
              <a:t> </a:t>
            </a:r>
            <a:r>
              <a:rPr lang="en-US" sz="1100" dirty="0" err="1"/>
              <a:t>disfruten</a:t>
            </a:r>
            <a:r>
              <a:rPr lang="en-US" sz="1100" dirty="0"/>
              <a:t> del </a:t>
            </a:r>
            <a:r>
              <a:rPr lang="en-US" sz="1100" dirty="0" err="1"/>
              <a:t>choque</a:t>
            </a:r>
            <a:r>
              <a:rPr lang="en-US" sz="1100" dirty="0"/>
              <a:t>  de media </a:t>
            </a:r>
            <a:r>
              <a:rPr lang="en-US" sz="1100" dirty="0" err="1"/>
              <a:t>noche</a:t>
            </a:r>
            <a:r>
              <a:rPr lang="en-US" sz="1100" dirty="0"/>
              <a:t> de </a:t>
            </a:r>
            <a:r>
              <a:rPr lang="en-US" sz="1100" dirty="0" err="1"/>
              <a:t>música</a:t>
            </a:r>
            <a:r>
              <a:rPr lang="en-US" sz="1100" dirty="0"/>
              <a:t> </a:t>
            </a:r>
            <a:r>
              <a:rPr lang="en-US" sz="1100" dirty="0" err="1"/>
              <a:t>maestría</a:t>
            </a:r>
            <a:r>
              <a:rPr lang="en-US" sz="1100" dirty="0"/>
              <a:t> y </a:t>
            </a:r>
            <a:r>
              <a:rPr lang="en-US" sz="1100" dirty="0" err="1"/>
              <a:t>unas</a:t>
            </a:r>
            <a:r>
              <a:rPr lang="en-US" sz="1100" dirty="0"/>
              <a:t> </a:t>
            </a:r>
            <a:r>
              <a:rPr lang="en-US" sz="1100" dirty="0" err="1"/>
              <a:t>tazas</a:t>
            </a:r>
            <a:r>
              <a:rPr lang="en-US" sz="1100" dirty="0"/>
              <a:t> de café</a:t>
            </a:r>
            <a:r>
              <a:rPr lang="en-US" sz="1100" baseline="30000" dirty="0"/>
              <a:t>4</a:t>
            </a:r>
            <a:r>
              <a:rPr lang="en-US" sz="1100" dirty="0"/>
              <a:t>.</a:t>
            </a:r>
            <a:r>
              <a:rPr lang="en-US" sz="1600" dirty="0"/>
              <a:t> </a:t>
            </a:r>
            <a:endParaRPr lang="en-US" sz="1600">
              <a:cs typeface="Calibri"/>
            </a:endParaRPr>
          </a:p>
        </p:txBody>
      </p:sp>
      <p:pic>
        <p:nvPicPr>
          <p:cNvPr id="6" name="Imagen 3" descr="Texto&#10;&#10;Descripción generada automáticamente">
            <a:extLst>
              <a:ext uri="{FF2B5EF4-FFF2-40B4-BE49-F238E27FC236}">
                <a16:creationId xmlns:a16="http://schemas.microsoft.com/office/drawing/2014/main" id="{BB1DF124-63E3-4441-9E56-1F0DE34B1031}"/>
              </a:ext>
            </a:extLst>
          </p:cNvPr>
          <p:cNvPicPr>
            <a:picLocks noChangeAspect="1"/>
          </p:cNvPicPr>
          <p:nvPr/>
        </p:nvPicPr>
        <p:blipFill>
          <a:blip r:embed="rId2"/>
          <a:stretch>
            <a:fillRect/>
          </a:stretch>
        </p:blipFill>
        <p:spPr>
          <a:xfrm>
            <a:off x="619244" y="3051968"/>
            <a:ext cx="2958859" cy="1838448"/>
          </a:xfrm>
          <a:prstGeom prst="rect">
            <a:avLst/>
          </a:prstGeom>
        </p:spPr>
      </p:pic>
    </p:spTree>
    <p:extLst>
      <p:ext uri="{BB962C8B-B14F-4D97-AF65-F5344CB8AC3E}">
        <p14:creationId xmlns:p14="http://schemas.microsoft.com/office/powerpoint/2010/main" val="28291511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5" name="Rectangle 34">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Freeform: Shape 42">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5" name="Rectangle 44">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1D271830-7B44-4700-B6C8-6FFB8B598A97}"/>
              </a:ext>
            </a:extLst>
          </p:cNvPr>
          <p:cNvSpPr>
            <a:spLocks noGrp="1"/>
          </p:cNvSpPr>
          <p:nvPr>
            <p:ph type="title"/>
          </p:nvPr>
        </p:nvSpPr>
        <p:spPr>
          <a:xfrm>
            <a:off x="466722" y="586855"/>
            <a:ext cx="3201366" cy="3387497"/>
          </a:xfrm>
        </p:spPr>
        <p:txBody>
          <a:bodyPr vert="horz" lIns="91440" tIns="45720" rIns="91440" bIns="45720" rtlCol="0" anchor="b">
            <a:normAutofit/>
          </a:bodyPr>
          <a:lstStyle/>
          <a:p>
            <a:pPr algn="r"/>
            <a:r>
              <a:rPr lang="en-US" sz="4000" kern="1200">
                <a:solidFill>
                  <a:srgbClr val="FFFFFF"/>
                </a:solidFill>
                <a:latin typeface="+mj-lt"/>
                <a:ea typeface="+mj-ea"/>
                <a:cs typeface="+mj-cs"/>
              </a:rPr>
              <a:t>Objetivos</a:t>
            </a:r>
            <a:r>
              <a:rPr lang="en-US" sz="4000" b="0" kern="1200">
                <a:solidFill>
                  <a:srgbClr val="FFFFFF"/>
                </a:solidFill>
                <a:latin typeface="+mj-lt"/>
                <a:ea typeface="+mj-ea"/>
                <a:cs typeface="+mj-cs"/>
              </a:rPr>
              <a:t> </a:t>
            </a:r>
            <a:endParaRPr lang="en-US" sz="4000" kern="1200">
              <a:solidFill>
                <a:srgbClr val="FFFFFF"/>
              </a:solidFill>
              <a:latin typeface="+mj-lt"/>
              <a:ea typeface="+mj-ea"/>
              <a:cs typeface="+mj-cs"/>
            </a:endParaRPr>
          </a:p>
        </p:txBody>
      </p:sp>
      <p:sp>
        <p:nvSpPr>
          <p:cNvPr id="3" name="CuadroTexto 2">
            <a:extLst>
              <a:ext uri="{FF2B5EF4-FFF2-40B4-BE49-F238E27FC236}">
                <a16:creationId xmlns:a16="http://schemas.microsoft.com/office/drawing/2014/main" id="{4D8A4158-CB5A-4A05-98B8-4C882E141402}"/>
              </a:ext>
            </a:extLst>
          </p:cNvPr>
          <p:cNvSpPr txBox="1"/>
          <p:nvPr/>
        </p:nvSpPr>
        <p:spPr>
          <a:xfrm>
            <a:off x="4810259" y="649480"/>
            <a:ext cx="6555347" cy="5546047"/>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marL="342900" indent="-228600">
              <a:lnSpc>
                <a:spcPct val="90000"/>
              </a:lnSpc>
              <a:spcAft>
                <a:spcPts val="600"/>
              </a:spcAft>
              <a:buFont typeface="Arial" panose="020B0604020202020204" pitchFamily="34" charset="0"/>
              <a:buChar char="•"/>
            </a:pPr>
            <a:r>
              <a:rPr lang="en-US" sz="2000" dirty="0" err="1"/>
              <a:t>Exponer</a:t>
            </a:r>
            <a:r>
              <a:rPr lang="en-US" sz="2000" dirty="0"/>
              <a:t> y </a:t>
            </a:r>
            <a:r>
              <a:rPr lang="en-US" sz="2000" dirty="0" err="1"/>
              <a:t>explicar</a:t>
            </a:r>
            <a:r>
              <a:rPr lang="en-US" sz="2000" dirty="0"/>
              <a:t> </a:t>
            </a:r>
            <a:r>
              <a:rPr lang="en-US" sz="2000" dirty="0" err="1"/>
              <a:t>el</a:t>
            </a:r>
            <a:r>
              <a:rPr lang="en-US" sz="2000" dirty="0"/>
              <a:t> </a:t>
            </a:r>
            <a:r>
              <a:rPr lang="en-US" sz="2000" dirty="0" err="1"/>
              <a:t>concepto</a:t>
            </a:r>
            <a:r>
              <a:rPr lang="en-US" sz="2000" dirty="0"/>
              <a:t> de </a:t>
            </a:r>
            <a:r>
              <a:rPr lang="en-US" sz="2000" dirty="0" err="1"/>
              <a:t>estadística</a:t>
            </a:r>
            <a:r>
              <a:rPr lang="en-US" sz="2000" dirty="0"/>
              <a:t> </a:t>
            </a:r>
            <a:r>
              <a:rPr lang="en-US" sz="2000" dirty="0" err="1"/>
              <a:t>descriptiva</a:t>
            </a:r>
            <a:r>
              <a:rPr lang="en-US" sz="2000" dirty="0"/>
              <a:t> y </a:t>
            </a:r>
            <a:r>
              <a:rPr lang="en-US" sz="2000" dirty="0" err="1"/>
              <a:t>su</a:t>
            </a:r>
            <a:r>
              <a:rPr lang="en-US" sz="2000" dirty="0"/>
              <a:t> </a:t>
            </a:r>
            <a:r>
              <a:rPr lang="en-US" sz="2000" dirty="0" err="1"/>
              <a:t>relación</a:t>
            </a:r>
            <a:r>
              <a:rPr lang="en-US" sz="2000" dirty="0"/>
              <a:t> </a:t>
            </a:r>
            <a:r>
              <a:rPr lang="en-US" sz="2000" dirty="0" err="1"/>
              <a:t>en</a:t>
            </a:r>
            <a:r>
              <a:rPr lang="en-US" sz="2000" dirty="0"/>
              <a:t> </a:t>
            </a:r>
            <a:r>
              <a:rPr lang="en-US" sz="2000" dirty="0" err="1"/>
              <a:t>el</a:t>
            </a:r>
            <a:r>
              <a:rPr lang="en-US" sz="2000" dirty="0"/>
              <a:t> </a:t>
            </a:r>
            <a:r>
              <a:rPr lang="en-US" sz="2000" dirty="0" err="1"/>
              <a:t>desarrollo</a:t>
            </a:r>
            <a:r>
              <a:rPr lang="en-US" sz="2000" dirty="0"/>
              <a:t> de </a:t>
            </a:r>
            <a:r>
              <a:rPr lang="en-US" sz="2000" dirty="0" err="1"/>
              <a:t>investigaciones</a:t>
            </a:r>
            <a:r>
              <a:rPr lang="en-US" sz="2000" dirty="0"/>
              <a:t> con </a:t>
            </a:r>
            <a:r>
              <a:rPr lang="en-US" sz="2000" dirty="0" err="1"/>
              <a:t>orientación</a:t>
            </a:r>
            <a:r>
              <a:rPr lang="en-US" sz="2000" dirty="0"/>
              <a:t> </a:t>
            </a:r>
            <a:r>
              <a:rPr lang="en-US" sz="2000" dirty="0" err="1"/>
              <a:t>cuantitativa</a:t>
            </a:r>
            <a:r>
              <a:rPr lang="en-US" sz="2000" dirty="0"/>
              <a:t>.</a:t>
            </a:r>
            <a:br>
              <a:rPr lang="en-US" sz="2000"/>
            </a:br>
            <a:endParaRPr lang="en-US" sz="2000"/>
          </a:p>
          <a:p>
            <a:pPr marL="342900" indent="-228600">
              <a:lnSpc>
                <a:spcPct val="90000"/>
              </a:lnSpc>
              <a:spcAft>
                <a:spcPts val="600"/>
              </a:spcAft>
              <a:buFont typeface="Arial" panose="020B0604020202020204" pitchFamily="34" charset="0"/>
              <a:buChar char="•"/>
            </a:pPr>
            <a:r>
              <a:rPr lang="en-US" sz="2000" dirty="0" err="1"/>
              <a:t>Definir</a:t>
            </a:r>
            <a:r>
              <a:rPr lang="en-US" sz="2000" dirty="0"/>
              <a:t> y </a:t>
            </a:r>
            <a:r>
              <a:rPr lang="en-US" sz="2000" dirty="0" err="1"/>
              <a:t>profundizar</a:t>
            </a:r>
            <a:r>
              <a:rPr lang="en-US" sz="2000" dirty="0"/>
              <a:t> </a:t>
            </a:r>
            <a:r>
              <a:rPr lang="en-US" sz="2000" dirty="0" err="1"/>
              <a:t>en</a:t>
            </a:r>
            <a:r>
              <a:rPr lang="en-US" sz="2000" dirty="0"/>
              <a:t> </a:t>
            </a:r>
            <a:r>
              <a:rPr lang="en-US" sz="2000" dirty="0" err="1"/>
              <a:t>los</a:t>
            </a:r>
            <a:r>
              <a:rPr lang="en-US" sz="2000" dirty="0"/>
              <a:t> </a:t>
            </a:r>
            <a:r>
              <a:rPr lang="en-US" sz="2000" dirty="0" err="1"/>
              <a:t>temas</a:t>
            </a:r>
            <a:r>
              <a:rPr lang="en-US" sz="2000" dirty="0"/>
              <a:t> de </a:t>
            </a:r>
            <a:r>
              <a:rPr lang="en-US" sz="2000" dirty="0" err="1"/>
              <a:t>medidas</a:t>
            </a:r>
            <a:r>
              <a:rPr lang="en-US" sz="2000" dirty="0"/>
              <a:t> de </a:t>
            </a:r>
            <a:r>
              <a:rPr lang="en-US" sz="2000" dirty="0" err="1"/>
              <a:t>tendencia</a:t>
            </a:r>
            <a:r>
              <a:rPr lang="en-US" sz="2000" dirty="0"/>
              <a:t> central y </a:t>
            </a:r>
            <a:r>
              <a:rPr lang="en-US" sz="2000" dirty="0" err="1"/>
              <a:t>medidas</a:t>
            </a:r>
            <a:r>
              <a:rPr lang="en-US" sz="2000" dirty="0"/>
              <a:t> de </a:t>
            </a:r>
            <a:r>
              <a:rPr lang="en-US" sz="2000" dirty="0" err="1"/>
              <a:t>variabilidad</a:t>
            </a:r>
            <a:r>
              <a:rPr lang="en-US" sz="2000" dirty="0"/>
              <a:t>.</a:t>
            </a:r>
            <a:br>
              <a:rPr lang="en-US" sz="2000"/>
            </a:br>
            <a:endParaRPr lang="en-US" sz="2000"/>
          </a:p>
          <a:p>
            <a:pPr marL="342900" indent="-228600">
              <a:lnSpc>
                <a:spcPct val="90000"/>
              </a:lnSpc>
              <a:spcAft>
                <a:spcPts val="600"/>
              </a:spcAft>
              <a:buFont typeface="Arial" panose="020B0604020202020204" pitchFamily="34" charset="0"/>
              <a:buChar char="•"/>
            </a:pPr>
            <a:r>
              <a:rPr lang="en-US" sz="2000"/>
              <a:t>Presentar el concepto, formula y ejemplos de los subtemas: media, mediana y moda para el tema de medidas de tendencia central.</a:t>
            </a:r>
            <a:br>
              <a:rPr lang="en-US" sz="2000"/>
            </a:br>
            <a:endParaRPr lang="en-US" sz="2000"/>
          </a:p>
          <a:p>
            <a:pPr marL="342900" indent="-228600">
              <a:lnSpc>
                <a:spcPct val="90000"/>
              </a:lnSpc>
              <a:spcAft>
                <a:spcPts val="600"/>
              </a:spcAft>
              <a:buFont typeface="Arial" panose="020B0604020202020204" pitchFamily="34" charset="0"/>
              <a:buChar char="•"/>
            </a:pPr>
            <a:r>
              <a:rPr lang="en-US" sz="2000"/>
              <a:t>Presentar el concepto, formula y ejemplos de los subtemas: rango, desviación estándar y varianza.</a:t>
            </a:r>
          </a:p>
        </p:txBody>
      </p:sp>
    </p:spTree>
    <p:extLst>
      <p:ext uri="{BB962C8B-B14F-4D97-AF65-F5344CB8AC3E}">
        <p14:creationId xmlns:p14="http://schemas.microsoft.com/office/powerpoint/2010/main" val="20967397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Imagen 6" descr="Diagrama&#10;&#10;Descripción generada automáticamente">
            <a:extLst>
              <a:ext uri="{FF2B5EF4-FFF2-40B4-BE49-F238E27FC236}">
                <a16:creationId xmlns:a16="http://schemas.microsoft.com/office/drawing/2014/main" id="{A2192513-D0A9-48D6-8865-1BABEE30D34A}"/>
              </a:ext>
            </a:extLst>
          </p:cNvPr>
          <p:cNvPicPr>
            <a:picLocks noChangeAspect="1"/>
          </p:cNvPicPr>
          <p:nvPr/>
        </p:nvPicPr>
        <p:blipFill rotWithShape="1">
          <a:blip r:embed="rId2"/>
          <a:srcRect l="9452" r="31168" b="3646"/>
          <a:stretch/>
        </p:blipFill>
        <p:spPr>
          <a:xfrm>
            <a:off x="3522468" y="10"/>
            <a:ext cx="8669532" cy="6857990"/>
          </a:xfrm>
          <a:prstGeom prst="rect">
            <a:avLst/>
          </a:prstGeom>
        </p:spPr>
      </p:pic>
      <p:sp>
        <p:nvSpPr>
          <p:cNvPr id="31" name="Rectangle 30">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67D9C1CB-083C-4904-8BBB-9FC87F3D3EFF}"/>
              </a:ext>
            </a:extLst>
          </p:cNvPr>
          <p:cNvSpPr>
            <a:spLocks noGrp="1"/>
          </p:cNvSpPr>
          <p:nvPr>
            <p:ph type="title"/>
          </p:nvPr>
        </p:nvSpPr>
        <p:spPr>
          <a:xfrm>
            <a:off x="429709" y="721673"/>
            <a:ext cx="4669067" cy="1124712"/>
          </a:xfrm>
        </p:spPr>
        <p:txBody>
          <a:bodyPr vert="horz" lIns="91440" tIns="45720" rIns="91440" bIns="45720" rtlCol="0" anchor="b">
            <a:noAutofit/>
          </a:bodyPr>
          <a:lstStyle/>
          <a:p>
            <a:r>
              <a:rPr lang="en-US" sz="3200" dirty="0" err="1">
                <a:latin typeface="+mj-lt"/>
                <a:cs typeface="+mj-cs"/>
              </a:rPr>
              <a:t>Parte</a:t>
            </a:r>
            <a:r>
              <a:rPr lang="en-US" sz="3200" dirty="0">
                <a:latin typeface="+mj-lt"/>
                <a:cs typeface="+mj-cs"/>
              </a:rPr>
              <a:t> 1: Marco </a:t>
            </a:r>
            <a:r>
              <a:rPr lang="en-US" sz="3200" dirty="0" err="1">
                <a:latin typeface="+mj-lt"/>
                <a:cs typeface="+mj-cs"/>
              </a:rPr>
              <a:t>Teórico</a:t>
            </a:r>
            <a:r>
              <a:rPr lang="en-US" sz="3200" dirty="0">
                <a:latin typeface="+mj-lt"/>
                <a:cs typeface="+mj-cs"/>
              </a:rPr>
              <a:t> </a:t>
            </a:r>
            <a:br>
              <a:rPr lang="en-US" sz="3200" dirty="0">
                <a:latin typeface="+mj-lt"/>
                <a:cs typeface="+mj-cs"/>
              </a:rPr>
            </a:br>
            <a:endParaRPr lang="en-US" sz="3200">
              <a:latin typeface="+mj-lt"/>
              <a:cs typeface="+mj-cs"/>
            </a:endParaRPr>
          </a:p>
        </p:txBody>
      </p:sp>
      <p:sp>
        <p:nvSpPr>
          <p:cNvPr id="33" name="Rectangle 32">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5" name="Rectangle 34">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CuadroTexto 3">
            <a:extLst>
              <a:ext uri="{FF2B5EF4-FFF2-40B4-BE49-F238E27FC236}">
                <a16:creationId xmlns:a16="http://schemas.microsoft.com/office/drawing/2014/main" id="{66B9CB3E-42B6-44DC-9181-7CED8515E88B}"/>
              </a:ext>
            </a:extLst>
          </p:cNvPr>
          <p:cNvSpPr txBox="1"/>
          <p:nvPr/>
        </p:nvSpPr>
        <p:spPr>
          <a:xfrm>
            <a:off x="-471503" y="4806227"/>
            <a:ext cx="6252444" cy="3207258"/>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algn="r">
              <a:lnSpc>
                <a:spcPct val="90000"/>
              </a:lnSpc>
              <a:spcAft>
                <a:spcPts val="600"/>
              </a:spcAft>
            </a:pPr>
            <a:r>
              <a:rPr lang="en-US" sz="1400" i="1" dirty="0"/>
              <a:t>“Al </a:t>
            </a:r>
            <a:r>
              <a:rPr lang="en-US" sz="1400" i="1" dirty="0" err="1"/>
              <a:t>analizar</a:t>
            </a:r>
            <a:r>
              <a:rPr lang="en-US" sz="1400" i="1" dirty="0"/>
              <a:t> </a:t>
            </a:r>
            <a:r>
              <a:rPr lang="en-US" sz="1400" i="1" dirty="0" err="1"/>
              <a:t>los</a:t>
            </a:r>
            <a:r>
              <a:rPr lang="en-US" sz="1400" i="1" dirty="0"/>
              <a:t> </a:t>
            </a:r>
            <a:r>
              <a:rPr lang="en-US" sz="1400" i="1" dirty="0" err="1"/>
              <a:t>datos</a:t>
            </a:r>
            <a:r>
              <a:rPr lang="en-US" sz="1400" i="1" dirty="0"/>
              <a:t> </a:t>
            </a:r>
            <a:r>
              <a:rPr lang="en-US" sz="1400" i="1" dirty="0" err="1"/>
              <a:t>cuantitativos</a:t>
            </a:r>
            <a:r>
              <a:rPr lang="en-US" sz="1400" i="1" dirty="0"/>
              <a:t> </a:t>
            </a:r>
            <a:r>
              <a:rPr lang="en-US" sz="1400" i="1" dirty="0" err="1"/>
              <a:t>debemos</a:t>
            </a:r>
            <a:r>
              <a:rPr lang="en-US" sz="1400" i="1" dirty="0"/>
              <a:t> </a:t>
            </a:r>
            <a:r>
              <a:rPr lang="en-US" sz="1400" i="1" dirty="0" err="1"/>
              <a:t>recordar</a:t>
            </a:r>
            <a:r>
              <a:rPr lang="en-US" sz="1400" i="1" dirty="0"/>
              <a:t> dos </a:t>
            </a:r>
            <a:r>
              <a:rPr lang="en-US" sz="1400" i="1" dirty="0" err="1"/>
              <a:t>cuestiones</a:t>
            </a:r>
            <a:r>
              <a:rPr lang="en-US" sz="1400" i="1" dirty="0"/>
              <a:t>: primero,</a:t>
            </a:r>
            <a:endParaRPr lang="es-ES" i="1">
              <a:cs typeface="Calibri" panose="020F0502020204030204"/>
            </a:endParaRPr>
          </a:p>
          <a:p>
            <a:pPr algn="r">
              <a:lnSpc>
                <a:spcPct val="90000"/>
              </a:lnSpc>
              <a:spcAft>
                <a:spcPts val="600"/>
              </a:spcAft>
            </a:pPr>
            <a:r>
              <a:rPr lang="en-US" sz="1400" i="1" dirty="0"/>
              <a:t>que </a:t>
            </a:r>
            <a:r>
              <a:rPr lang="en-US" sz="1400" i="1" dirty="0" err="1"/>
              <a:t>los</a:t>
            </a:r>
            <a:r>
              <a:rPr lang="en-US" sz="1400" i="1" dirty="0"/>
              <a:t> </a:t>
            </a:r>
            <a:r>
              <a:rPr lang="en-US" sz="1400" i="1" dirty="0" err="1"/>
              <a:t>modelos</a:t>
            </a:r>
            <a:r>
              <a:rPr lang="en-US" sz="1400" i="1" dirty="0"/>
              <a:t> </a:t>
            </a:r>
            <a:r>
              <a:rPr lang="en-US" sz="1400" i="1" dirty="0" err="1"/>
              <a:t>estadísticos</a:t>
            </a:r>
            <a:r>
              <a:rPr lang="en-US" sz="1400" i="1" dirty="0"/>
              <a:t> son </a:t>
            </a:r>
            <a:r>
              <a:rPr lang="en-US" sz="1400" i="1" dirty="0" err="1"/>
              <a:t>representaciones</a:t>
            </a:r>
            <a:r>
              <a:rPr lang="en-US" sz="1400" i="1" dirty="0"/>
              <a:t> de la </a:t>
            </a:r>
            <a:r>
              <a:rPr lang="en-US" sz="1400" i="1" dirty="0" err="1"/>
              <a:t>realidad</a:t>
            </a:r>
            <a:r>
              <a:rPr lang="en-US" sz="1400" i="1" dirty="0"/>
              <a:t>, no la</a:t>
            </a:r>
            <a:endParaRPr lang="en-US" sz="1400" i="1" dirty="0">
              <a:cs typeface="Calibri" panose="020F0502020204030204"/>
            </a:endParaRPr>
          </a:p>
          <a:p>
            <a:pPr algn="r">
              <a:lnSpc>
                <a:spcPct val="90000"/>
              </a:lnSpc>
              <a:spcAft>
                <a:spcPts val="600"/>
              </a:spcAft>
            </a:pPr>
            <a:r>
              <a:rPr lang="en-US" sz="1400" i="1" err="1"/>
              <a:t>realidad</a:t>
            </a:r>
            <a:r>
              <a:rPr lang="en-US" sz="1400" i="1" dirty="0"/>
              <a:t> </a:t>
            </a:r>
            <a:r>
              <a:rPr lang="en-US" sz="1400" i="1" err="1"/>
              <a:t>misma</a:t>
            </a:r>
            <a:r>
              <a:rPr lang="en-US" sz="1400" i="1" dirty="0"/>
              <a:t>; y </a:t>
            </a:r>
            <a:r>
              <a:rPr lang="en-US" sz="1400" i="1" err="1"/>
              <a:t>segundo</a:t>
            </a:r>
            <a:r>
              <a:rPr lang="en-US" sz="1400" i="1" dirty="0"/>
              <a:t>, </a:t>
            </a:r>
            <a:r>
              <a:rPr lang="en-US" sz="1400" i="1" err="1"/>
              <a:t>los</a:t>
            </a:r>
            <a:r>
              <a:rPr lang="en-US" sz="1400" i="1" dirty="0"/>
              <a:t> </a:t>
            </a:r>
            <a:r>
              <a:rPr lang="en-US" sz="1400" i="1" err="1"/>
              <a:t>resultados</a:t>
            </a:r>
            <a:r>
              <a:rPr lang="en-US" sz="1400" i="1" dirty="0"/>
              <a:t> </a:t>
            </a:r>
            <a:r>
              <a:rPr lang="en-US" sz="1400" i="1" err="1"/>
              <a:t>numéricos</a:t>
            </a:r>
            <a:r>
              <a:rPr lang="en-US" sz="1400" i="1" dirty="0"/>
              <a:t> </a:t>
            </a:r>
            <a:r>
              <a:rPr lang="en-US" sz="1400" i="1" err="1"/>
              <a:t>siempre</a:t>
            </a:r>
            <a:r>
              <a:rPr lang="en-US" sz="1400" i="1" dirty="0"/>
              <a:t> se </a:t>
            </a:r>
            <a:r>
              <a:rPr lang="en-US" sz="1400" i="1" err="1"/>
              <a:t>interpretan</a:t>
            </a:r>
            <a:endParaRPr lang="en-US" sz="1400" i="1">
              <a:cs typeface="Calibri" panose="020F0502020204030204"/>
            </a:endParaRPr>
          </a:p>
          <a:p>
            <a:pPr algn="r">
              <a:lnSpc>
                <a:spcPct val="90000"/>
              </a:lnSpc>
              <a:spcAft>
                <a:spcPts val="600"/>
              </a:spcAft>
            </a:pPr>
            <a:r>
              <a:rPr lang="en-US" sz="1400" i="1" err="1"/>
              <a:t>en</a:t>
            </a:r>
            <a:r>
              <a:rPr lang="en-US" sz="1400" i="1" dirty="0"/>
              <a:t> </a:t>
            </a:r>
            <a:r>
              <a:rPr lang="en-US" sz="1400" i="1" err="1"/>
              <a:t>contexto</a:t>
            </a:r>
            <a:r>
              <a:rPr lang="en-US" sz="1400" i="1" dirty="0"/>
              <a:t>, </a:t>
            </a:r>
            <a:r>
              <a:rPr lang="en-US" sz="1400" i="1" err="1"/>
              <a:t>por</a:t>
            </a:r>
            <a:r>
              <a:rPr lang="en-US" sz="1400" i="1" dirty="0"/>
              <a:t> </a:t>
            </a:r>
            <a:r>
              <a:rPr lang="en-US" sz="1400" i="1" err="1"/>
              <a:t>ejemplo</a:t>
            </a:r>
            <a:r>
              <a:rPr lang="en-US" sz="1400" i="1" dirty="0"/>
              <a:t>, un </a:t>
            </a:r>
            <a:r>
              <a:rPr lang="en-US" sz="1400" i="1" err="1"/>
              <a:t>mismo</a:t>
            </a:r>
            <a:r>
              <a:rPr lang="en-US" sz="1400" i="1" dirty="0"/>
              <a:t> valor de </a:t>
            </a:r>
            <a:r>
              <a:rPr lang="en-US" sz="1400" i="1" err="1"/>
              <a:t>presión</a:t>
            </a:r>
            <a:r>
              <a:rPr lang="en-US" sz="1400" i="1" dirty="0"/>
              <a:t> arterial no es </a:t>
            </a:r>
            <a:r>
              <a:rPr lang="en-US" sz="1400" i="1" err="1"/>
              <a:t>igual</a:t>
            </a:r>
            <a:r>
              <a:rPr lang="en-US" sz="1400" i="1" dirty="0"/>
              <a:t> </a:t>
            </a:r>
            <a:r>
              <a:rPr lang="en-US" sz="1400" i="1" err="1"/>
              <a:t>en</a:t>
            </a:r>
            <a:endParaRPr lang="en-US" sz="1400" i="1">
              <a:cs typeface="Calibri" panose="020F0502020204030204"/>
            </a:endParaRPr>
          </a:p>
          <a:p>
            <a:pPr algn="r">
              <a:lnSpc>
                <a:spcPct val="90000"/>
              </a:lnSpc>
              <a:spcAft>
                <a:spcPts val="600"/>
              </a:spcAft>
            </a:pPr>
            <a:r>
              <a:rPr lang="en-US" sz="1400" i="1" dirty="0"/>
              <a:t>un </a:t>
            </a:r>
            <a:r>
              <a:rPr lang="en-US" sz="1400" i="1" err="1"/>
              <a:t>bebe</a:t>
            </a:r>
            <a:r>
              <a:rPr lang="en-US" sz="1400" i="1" dirty="0"/>
              <a:t> que </a:t>
            </a:r>
            <a:r>
              <a:rPr lang="en-US" sz="1400" i="1" err="1"/>
              <a:t>en</a:t>
            </a:r>
            <a:r>
              <a:rPr lang="en-US" sz="1400" i="1" dirty="0"/>
              <a:t> </a:t>
            </a:r>
            <a:r>
              <a:rPr lang="en-US" sz="1400" i="1" err="1"/>
              <a:t>una</a:t>
            </a:r>
            <a:r>
              <a:rPr lang="en-US" sz="1400" i="1" dirty="0"/>
              <a:t> persona de la </a:t>
            </a:r>
            <a:r>
              <a:rPr lang="en-US" sz="1400" i="1" err="1"/>
              <a:t>tercera</a:t>
            </a:r>
            <a:r>
              <a:rPr lang="en-US" sz="1400" i="1" dirty="0"/>
              <a:t> </a:t>
            </a:r>
            <a:r>
              <a:rPr lang="en-US" sz="1400" i="1" err="1"/>
              <a:t>edad</a:t>
            </a:r>
            <a:r>
              <a:rPr lang="en-US" sz="1400" i="1" dirty="0"/>
              <a:t>.”</a:t>
            </a:r>
            <a:endParaRPr lang="en-US" sz="1400" i="1" dirty="0">
              <a:cs typeface="Calibri" panose="020F0502020204030204"/>
            </a:endParaRPr>
          </a:p>
          <a:p>
            <a:pPr algn="r">
              <a:lnSpc>
                <a:spcPct val="90000"/>
              </a:lnSpc>
              <a:spcAft>
                <a:spcPts val="600"/>
              </a:spcAft>
            </a:pPr>
            <a:endParaRPr lang="en-US" sz="1400" i="1" dirty="0">
              <a:cs typeface="Calibri" panose="020F0502020204030204"/>
            </a:endParaRPr>
          </a:p>
          <a:p>
            <a:pPr algn="r">
              <a:lnSpc>
                <a:spcPct val="90000"/>
              </a:lnSpc>
              <a:spcAft>
                <a:spcPts val="600"/>
              </a:spcAft>
            </a:pPr>
            <a:r>
              <a:rPr lang="en-US" sz="1400" i="1" dirty="0"/>
              <a:t>Roberto Hernández-Sampieri</a:t>
            </a:r>
            <a:r>
              <a:rPr lang="en-US" sz="1400" i="1" baseline="30000" dirty="0"/>
              <a:t>2</a:t>
            </a:r>
            <a:endParaRPr lang="en-US" sz="1400" i="1" baseline="30000">
              <a:cs typeface="Calibri" panose="020F0502020204030204"/>
            </a:endParaRPr>
          </a:p>
        </p:txBody>
      </p:sp>
    </p:spTree>
    <p:extLst>
      <p:ext uri="{BB962C8B-B14F-4D97-AF65-F5344CB8AC3E}">
        <p14:creationId xmlns:p14="http://schemas.microsoft.com/office/powerpoint/2010/main" val="413249710"/>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Imagen 5" descr="Diagrama, Dibujo de ingeniería&#10;&#10;Descripción generada automáticamente">
            <a:extLst>
              <a:ext uri="{FF2B5EF4-FFF2-40B4-BE49-F238E27FC236}">
                <a16:creationId xmlns:a16="http://schemas.microsoft.com/office/drawing/2014/main" id="{9EAC0BBF-5C98-434B-8FA0-E38E31F430D5}"/>
              </a:ext>
            </a:extLst>
          </p:cNvPr>
          <p:cNvPicPr>
            <a:picLocks noChangeAspect="1"/>
          </p:cNvPicPr>
          <p:nvPr/>
        </p:nvPicPr>
        <p:blipFill rotWithShape="1">
          <a:blip r:embed="rId2"/>
          <a:srcRect l="10222" r="-1" b="-1"/>
          <a:stretch/>
        </p:blipFill>
        <p:spPr>
          <a:xfrm>
            <a:off x="-1" y="10"/>
            <a:ext cx="12192000" cy="6857990"/>
          </a:xfrm>
          <a:prstGeom prst="rect">
            <a:avLst/>
          </a:prstGeom>
        </p:spPr>
      </p:pic>
      <p:sp>
        <p:nvSpPr>
          <p:cNvPr id="10" name="Freeform 5">
            <a:extLst>
              <a:ext uri="{FF2B5EF4-FFF2-40B4-BE49-F238E27FC236}">
                <a16:creationId xmlns:a16="http://schemas.microsoft.com/office/drawing/2014/main" id="{3CD9DF72-87A3-404E-A828-84CBF11A83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flipH="1">
            <a:off x="0" y="998175"/>
            <a:ext cx="6017172" cy="5859825"/>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5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cxnSp>
        <p:nvCxnSpPr>
          <p:cNvPr id="12" name="Straight Connector 11">
            <a:extLst>
              <a:ext uri="{FF2B5EF4-FFF2-40B4-BE49-F238E27FC236}">
                <a16:creationId xmlns:a16="http://schemas.microsoft.com/office/drawing/2014/main" id="{20E3A342-4D61-4E3F-AF90-1AB42AEB96C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87051" y="3337139"/>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
        <p:nvSpPr>
          <p:cNvPr id="3" name="CuadroTexto 2">
            <a:extLst>
              <a:ext uri="{FF2B5EF4-FFF2-40B4-BE49-F238E27FC236}">
                <a16:creationId xmlns:a16="http://schemas.microsoft.com/office/drawing/2014/main" id="{047E9F96-55A7-4FAD-A0BD-C4767698D872}"/>
              </a:ext>
            </a:extLst>
          </p:cNvPr>
          <p:cNvSpPr txBox="1"/>
          <p:nvPr/>
        </p:nvSpPr>
        <p:spPr>
          <a:xfrm>
            <a:off x="159170" y="1849612"/>
            <a:ext cx="4593021" cy="3359858"/>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nSpc>
                <a:spcPct val="90000"/>
              </a:lnSpc>
              <a:spcAft>
                <a:spcPts val="600"/>
              </a:spcAft>
            </a:pPr>
            <a:r>
              <a:rPr lang="en-US" dirty="0"/>
              <a:t>A </a:t>
            </a:r>
            <a:r>
              <a:rPr lang="en-US" dirty="0" err="1"/>
              <a:t>continuación</a:t>
            </a:r>
            <a:r>
              <a:rPr lang="en-US" dirty="0"/>
              <a:t>, </a:t>
            </a:r>
            <a:r>
              <a:rPr lang="en-US" dirty="0" err="1"/>
              <a:t>definiremos</a:t>
            </a:r>
            <a:r>
              <a:rPr lang="en-US" dirty="0"/>
              <a:t> </a:t>
            </a:r>
            <a:r>
              <a:rPr lang="en-US" dirty="0" err="1"/>
              <a:t>el</a:t>
            </a:r>
            <a:r>
              <a:rPr lang="en-US" dirty="0"/>
              <a:t> </a:t>
            </a:r>
            <a:r>
              <a:rPr lang="en-US" dirty="0" err="1"/>
              <a:t>concepto</a:t>
            </a:r>
            <a:r>
              <a:rPr lang="en-US" dirty="0"/>
              <a:t> de </a:t>
            </a:r>
            <a:r>
              <a:rPr lang="en-US" dirty="0" err="1"/>
              <a:t>Estadística</a:t>
            </a:r>
            <a:r>
              <a:rPr lang="en-US" dirty="0"/>
              <a:t> </a:t>
            </a:r>
            <a:r>
              <a:rPr lang="en-US" dirty="0" err="1"/>
              <a:t>Descriptiva</a:t>
            </a:r>
            <a:r>
              <a:rPr lang="en-US" dirty="0"/>
              <a:t> </a:t>
            </a:r>
            <a:r>
              <a:rPr lang="en-US" dirty="0" err="1"/>
              <a:t>según</a:t>
            </a:r>
            <a:r>
              <a:rPr lang="en-US" dirty="0"/>
              <a:t> la </a:t>
            </a:r>
            <a:r>
              <a:rPr lang="en-US" dirty="0" err="1"/>
              <a:t>primera</a:t>
            </a:r>
            <a:r>
              <a:rPr lang="en-US" dirty="0"/>
              <a:t> </a:t>
            </a:r>
            <a:r>
              <a:rPr lang="en-US" dirty="0" err="1"/>
              <a:t>búsqueda</a:t>
            </a:r>
            <a:r>
              <a:rPr lang="en-US" dirty="0"/>
              <a:t> de Google</a:t>
            </a:r>
            <a:r>
              <a:rPr lang="en-US" baseline="30000" dirty="0"/>
              <a:t>6</a:t>
            </a:r>
            <a:r>
              <a:rPr lang="en-US" dirty="0"/>
              <a:t> </a:t>
            </a:r>
            <a:endParaRPr lang="es-ES"/>
          </a:p>
          <a:p>
            <a:pPr>
              <a:lnSpc>
                <a:spcPct val="90000"/>
              </a:lnSpc>
              <a:spcAft>
                <a:spcPts val="600"/>
              </a:spcAft>
            </a:pPr>
            <a:endParaRPr lang="en-US" dirty="0"/>
          </a:p>
          <a:p>
            <a:pPr>
              <a:lnSpc>
                <a:spcPct val="90000"/>
              </a:lnSpc>
              <a:spcAft>
                <a:spcPts val="600"/>
              </a:spcAft>
            </a:pPr>
            <a:r>
              <a:rPr lang="en-US" dirty="0"/>
              <a:t>(</a:t>
            </a:r>
            <a:r>
              <a:rPr lang="en-US" dirty="0" err="1"/>
              <a:t>aunque</a:t>
            </a:r>
            <a:r>
              <a:rPr lang="en-US" dirty="0"/>
              <a:t> </a:t>
            </a:r>
            <a:r>
              <a:rPr lang="en-US" dirty="0" err="1"/>
              <a:t>muy</a:t>
            </a:r>
            <a:r>
              <a:rPr lang="en-US" dirty="0"/>
              <a:t> </a:t>
            </a:r>
            <a:r>
              <a:rPr lang="en-US" dirty="0" err="1"/>
              <a:t>acertada</a:t>
            </a:r>
            <a:r>
              <a:rPr lang="en-US" dirty="0"/>
              <a:t> </a:t>
            </a:r>
            <a:r>
              <a:rPr lang="en-US" dirty="0" err="1"/>
              <a:t>respuesta</a:t>
            </a:r>
            <a:r>
              <a:rPr lang="en-US" dirty="0"/>
              <a:t> </a:t>
            </a:r>
            <a:r>
              <a:rPr lang="en-US" dirty="0" err="1"/>
              <a:t>recomiendo</a:t>
            </a:r>
            <a:r>
              <a:rPr lang="en-US" dirty="0"/>
              <a:t> no </a:t>
            </a:r>
            <a:r>
              <a:rPr lang="en-US" dirty="0" err="1"/>
              <a:t>confiar</a:t>
            </a:r>
            <a:r>
              <a:rPr lang="en-US" dirty="0"/>
              <a:t> </a:t>
            </a:r>
            <a:r>
              <a:rPr lang="en-US" dirty="0" err="1"/>
              <a:t>en</a:t>
            </a:r>
            <a:r>
              <a:rPr lang="en-US" dirty="0"/>
              <a:t> </a:t>
            </a:r>
            <a:r>
              <a:rPr lang="en-US" dirty="0" err="1"/>
              <a:t>todo</a:t>
            </a:r>
            <a:r>
              <a:rPr lang="en-US" dirty="0"/>
              <a:t> lo que se le </a:t>
            </a:r>
            <a:r>
              <a:rPr lang="en-US" dirty="0" err="1"/>
              <a:t>pregunta</a:t>
            </a:r>
            <a:r>
              <a:rPr lang="en-US" dirty="0"/>
              <a:t> a Google sin antes, </a:t>
            </a:r>
            <a:r>
              <a:rPr lang="en-US" dirty="0" err="1"/>
              <a:t>en</a:t>
            </a:r>
            <a:r>
              <a:rPr lang="en-US" dirty="0"/>
              <a:t> palabras de Sampieri, </a:t>
            </a:r>
            <a:r>
              <a:rPr lang="en-US" dirty="0" err="1"/>
              <a:t>entendamos</a:t>
            </a:r>
            <a:r>
              <a:rPr lang="en-US" dirty="0"/>
              <a:t> </a:t>
            </a:r>
            <a:r>
              <a:rPr lang="en-US" dirty="0" err="1"/>
              <a:t>muy</a:t>
            </a:r>
            <a:r>
              <a:rPr lang="en-US" dirty="0"/>
              <a:t> bien </a:t>
            </a:r>
            <a:r>
              <a:rPr lang="en-US" dirty="0" err="1"/>
              <a:t>el</a:t>
            </a:r>
            <a:r>
              <a:rPr lang="en-US" dirty="0"/>
              <a:t> </a:t>
            </a:r>
            <a:r>
              <a:rPr lang="en-US" dirty="0" err="1"/>
              <a:t>contexto</a:t>
            </a:r>
            <a:r>
              <a:rPr lang="en-US" dirty="0"/>
              <a:t>).</a:t>
            </a:r>
            <a:endParaRPr lang="es-ES">
              <a:cs typeface="Calibri"/>
            </a:endParaRPr>
          </a:p>
        </p:txBody>
      </p:sp>
    </p:spTree>
    <p:extLst>
      <p:ext uri="{BB962C8B-B14F-4D97-AF65-F5344CB8AC3E}">
        <p14:creationId xmlns:p14="http://schemas.microsoft.com/office/powerpoint/2010/main" val="18357633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8D1AA55E-40D5-461B-A5A8-4AE8AAB71B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60988559-F8E9-47D9-8C11-A8AC1A086A6C}"/>
              </a:ext>
            </a:extLst>
          </p:cNvPr>
          <p:cNvSpPr>
            <a:spLocks noGrp="1"/>
          </p:cNvSpPr>
          <p:nvPr>
            <p:ph type="title"/>
          </p:nvPr>
        </p:nvSpPr>
        <p:spPr>
          <a:xfrm>
            <a:off x="838200" y="1336390"/>
            <a:ext cx="6155988" cy="1182927"/>
          </a:xfrm>
        </p:spPr>
        <p:txBody>
          <a:bodyPr vert="horz" lIns="91440" tIns="45720" rIns="91440" bIns="45720" rtlCol="0" anchor="b">
            <a:normAutofit/>
          </a:bodyPr>
          <a:lstStyle/>
          <a:p>
            <a:r>
              <a:rPr lang="en-US" sz="5200" kern="1200" dirty="0" err="1">
                <a:solidFill>
                  <a:schemeClr val="tx1"/>
                </a:solidFill>
                <a:latin typeface="+mj-lt"/>
                <a:ea typeface="+mj-ea"/>
                <a:cs typeface="+mj-cs"/>
              </a:rPr>
              <a:t>Estadística</a:t>
            </a:r>
            <a:r>
              <a:rPr lang="en-US" sz="5200" kern="1200" dirty="0">
                <a:solidFill>
                  <a:schemeClr val="tx1"/>
                </a:solidFill>
                <a:latin typeface="+mj-lt"/>
                <a:ea typeface="+mj-ea"/>
                <a:cs typeface="+mj-cs"/>
              </a:rPr>
              <a:t> </a:t>
            </a:r>
            <a:r>
              <a:rPr lang="en-US" sz="5200" kern="1200" dirty="0" err="1">
                <a:solidFill>
                  <a:schemeClr val="tx1"/>
                </a:solidFill>
                <a:latin typeface="+mj-lt"/>
                <a:ea typeface="+mj-ea"/>
                <a:cs typeface="+mj-cs"/>
              </a:rPr>
              <a:t>descriptiva</a:t>
            </a:r>
          </a:p>
        </p:txBody>
      </p:sp>
      <p:cxnSp>
        <p:nvCxnSpPr>
          <p:cNvPr id="28" name="Straight Connector 27">
            <a:extLst>
              <a:ext uri="{FF2B5EF4-FFF2-40B4-BE49-F238E27FC236}">
                <a16:creationId xmlns:a16="http://schemas.microsoft.com/office/drawing/2014/main" id="{7EB498BD-8089-4626-91EA-4978EBEF53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806470"/>
            <a:ext cx="7903723" cy="0"/>
          </a:xfrm>
          <a:prstGeom prst="line">
            <a:avLst/>
          </a:prstGeom>
          <a:ln w="25400" cap="sq">
            <a:gradFill flip="none" rotWithShape="1">
              <a:gsLst>
                <a:gs pos="0">
                  <a:schemeClr val="accent1"/>
                </a:gs>
                <a:gs pos="100000">
                  <a:schemeClr val="accent2"/>
                </a:gs>
              </a:gsLst>
              <a:lin ang="10800000" scaled="0"/>
              <a:tileRect/>
            </a:gradFill>
            <a:bevel/>
          </a:ln>
        </p:spPr>
        <p:style>
          <a:lnRef idx="1">
            <a:schemeClr val="accent1"/>
          </a:lnRef>
          <a:fillRef idx="0">
            <a:schemeClr val="accent1"/>
          </a:fillRef>
          <a:effectRef idx="0">
            <a:schemeClr val="accent1"/>
          </a:effectRef>
          <a:fontRef idx="minor">
            <a:schemeClr val="tx1"/>
          </a:fontRef>
        </p:style>
      </p:cxnSp>
      <p:sp>
        <p:nvSpPr>
          <p:cNvPr id="3" name="CuadroTexto 2">
            <a:extLst>
              <a:ext uri="{FF2B5EF4-FFF2-40B4-BE49-F238E27FC236}">
                <a16:creationId xmlns:a16="http://schemas.microsoft.com/office/drawing/2014/main" id="{A86E444D-7071-4273-9481-33B6B5576BED}"/>
              </a:ext>
            </a:extLst>
          </p:cNvPr>
          <p:cNvSpPr txBox="1"/>
          <p:nvPr/>
        </p:nvSpPr>
        <p:spPr>
          <a:xfrm>
            <a:off x="803776" y="2829330"/>
            <a:ext cx="6190412" cy="3344459"/>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indent="-228600">
              <a:lnSpc>
                <a:spcPct val="90000"/>
              </a:lnSpc>
              <a:spcAft>
                <a:spcPts val="600"/>
              </a:spcAft>
              <a:buFont typeface="Arial" panose="020B0604020202020204" pitchFamily="34" charset="0"/>
              <a:buChar char="•"/>
            </a:pPr>
            <a:endParaRPr lang="en-US" sz="2000">
              <a:solidFill>
                <a:schemeClr val="tx1">
                  <a:alpha val="80000"/>
                </a:schemeClr>
              </a:solidFill>
            </a:endParaRPr>
          </a:p>
          <a:p>
            <a:pPr indent="-228600">
              <a:lnSpc>
                <a:spcPct val="90000"/>
              </a:lnSpc>
              <a:spcAft>
                <a:spcPts val="600"/>
              </a:spcAft>
              <a:buFont typeface="Arial" panose="020B0604020202020204" pitchFamily="34" charset="0"/>
              <a:buChar char="•"/>
            </a:pPr>
            <a:r>
              <a:rPr lang="en-US" sz="2000">
                <a:solidFill>
                  <a:schemeClr val="tx1">
                    <a:alpha val="80000"/>
                  </a:schemeClr>
                </a:solidFill>
              </a:rPr>
              <a:t>La estadística descriptiva es una disciplina que se encarga de recoger, almacenar, ordenar, realizar tablas o gráficos y calcular parámetros básicos sobre el conjunto de datos.</a:t>
            </a:r>
          </a:p>
        </p:txBody>
      </p:sp>
      <p:pic>
        <p:nvPicPr>
          <p:cNvPr id="4" name="Imagen 4" descr="Logotipo&#10;&#10;Descripción generada automáticamente">
            <a:extLst>
              <a:ext uri="{FF2B5EF4-FFF2-40B4-BE49-F238E27FC236}">
                <a16:creationId xmlns:a16="http://schemas.microsoft.com/office/drawing/2014/main" id="{09ACBBEB-3C74-4D63-9A33-ABA0E1AC14D8}"/>
              </a:ext>
            </a:extLst>
          </p:cNvPr>
          <p:cNvPicPr>
            <a:picLocks noChangeAspect="1"/>
          </p:cNvPicPr>
          <p:nvPr/>
        </p:nvPicPr>
        <p:blipFill>
          <a:blip r:embed="rId2"/>
          <a:stretch>
            <a:fillRect/>
          </a:stretch>
        </p:blipFill>
        <p:spPr>
          <a:xfrm>
            <a:off x="2052800" y="4206222"/>
            <a:ext cx="1150892" cy="603145"/>
          </a:xfrm>
          <a:prstGeom prst="rect">
            <a:avLst/>
          </a:prstGeom>
        </p:spPr>
      </p:pic>
      <p:sp>
        <p:nvSpPr>
          <p:cNvPr id="30"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24552" y="1899284"/>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1"/>
          </a:solidFill>
          <a:ln w="603" cap="flat">
            <a:noFill/>
            <a:prstDash val="solid"/>
            <a:miter/>
          </a:ln>
        </p:spPr>
        <p:txBody>
          <a:bodyPr rtlCol="0" anchor="ctr"/>
          <a:lstStyle/>
          <a:p>
            <a:endParaRPr lang="en-US"/>
          </a:p>
        </p:txBody>
      </p:sp>
      <p:sp>
        <p:nvSpPr>
          <p:cNvPr id="32"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36862" y="2189928"/>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1"/>
          </a:solidFill>
          <a:ln w="422" cap="flat">
            <a:noFill/>
            <a:prstDash val="solid"/>
            <a:miter/>
          </a:ln>
        </p:spPr>
        <p:txBody>
          <a:bodyPr rtlCol="0" anchor="ctr"/>
          <a:lstStyle/>
          <a:p>
            <a:endParaRPr lang="en-US"/>
          </a:p>
        </p:txBody>
      </p:sp>
    </p:spTree>
    <p:extLst>
      <p:ext uri="{BB962C8B-B14F-4D97-AF65-F5344CB8AC3E}">
        <p14:creationId xmlns:p14="http://schemas.microsoft.com/office/powerpoint/2010/main" val="30074526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magen 5" descr="Imagen que contiene Aplicación&#10;&#10;Descripción generada automáticamente">
            <a:extLst>
              <a:ext uri="{FF2B5EF4-FFF2-40B4-BE49-F238E27FC236}">
                <a16:creationId xmlns:a16="http://schemas.microsoft.com/office/drawing/2014/main" id="{6F72921F-DDA1-40C9-AE8C-52C2743194E7}"/>
              </a:ext>
            </a:extLst>
          </p:cNvPr>
          <p:cNvPicPr>
            <a:picLocks noChangeAspect="1"/>
          </p:cNvPicPr>
          <p:nvPr/>
        </p:nvPicPr>
        <p:blipFill rotWithShape="1">
          <a:blip r:embed="rId2">
            <a:alphaModFix amt="35000"/>
          </a:blip>
          <a:srcRect t="6639"/>
          <a:stretch/>
        </p:blipFill>
        <p:spPr>
          <a:xfrm>
            <a:off x="20" y="10"/>
            <a:ext cx="12191981" cy="6857990"/>
          </a:xfrm>
          <a:prstGeom prst="rect">
            <a:avLst/>
          </a:prstGeom>
        </p:spPr>
      </p:pic>
      <p:sp>
        <p:nvSpPr>
          <p:cNvPr id="2" name="Título 1">
            <a:extLst>
              <a:ext uri="{FF2B5EF4-FFF2-40B4-BE49-F238E27FC236}">
                <a16:creationId xmlns:a16="http://schemas.microsoft.com/office/drawing/2014/main" id="{67D9C1CB-083C-4904-8BBB-9FC87F3D3EFF}"/>
              </a:ext>
            </a:extLst>
          </p:cNvPr>
          <p:cNvSpPr>
            <a:spLocks noGrp="1"/>
          </p:cNvSpPr>
          <p:nvPr>
            <p:ph type="title"/>
          </p:nvPr>
        </p:nvSpPr>
        <p:spPr>
          <a:xfrm>
            <a:off x="838201" y="1065862"/>
            <a:ext cx="3313164" cy="4726276"/>
          </a:xfrm>
        </p:spPr>
        <p:txBody>
          <a:bodyPr vert="horz" lIns="91440" tIns="45720" rIns="91440" bIns="45720" rtlCol="0" anchor="ctr">
            <a:normAutofit/>
          </a:bodyPr>
          <a:lstStyle/>
          <a:p>
            <a:pPr algn="r"/>
            <a:r>
              <a:rPr lang="en-US" sz="4000" dirty="0" err="1">
                <a:solidFill>
                  <a:srgbClr val="FFFFFF"/>
                </a:solidFill>
                <a:latin typeface="+mj-lt"/>
                <a:cs typeface="+mj-cs"/>
              </a:rPr>
              <a:t>Definición</a:t>
            </a:r>
            <a:r>
              <a:rPr lang="en-US" sz="4000" dirty="0">
                <a:solidFill>
                  <a:srgbClr val="FFFFFF"/>
                </a:solidFill>
                <a:latin typeface="+mj-lt"/>
                <a:cs typeface="+mj-cs"/>
              </a:rPr>
              <a:t> del </a:t>
            </a:r>
            <a:r>
              <a:rPr lang="en-US" sz="4000" dirty="0" err="1">
                <a:solidFill>
                  <a:srgbClr val="FFFFFF"/>
                </a:solidFill>
                <a:latin typeface="+mj-lt"/>
                <a:cs typeface="+mj-cs"/>
              </a:rPr>
              <a:t>libro</a:t>
            </a:r>
            <a:r>
              <a:rPr lang="en-US" sz="4000" dirty="0">
                <a:solidFill>
                  <a:srgbClr val="FFFFFF"/>
                </a:solidFill>
                <a:latin typeface="+mj-lt"/>
                <a:cs typeface="+mj-cs"/>
              </a:rPr>
              <a:t>: </a:t>
            </a:r>
            <a:endParaRPr lang="en-US" sz="4000">
              <a:solidFill>
                <a:srgbClr val="FFFFFF"/>
              </a:solidFill>
              <a:latin typeface="+mj-lt"/>
              <a:cs typeface="+mj-cs"/>
            </a:endParaRPr>
          </a:p>
        </p:txBody>
      </p:sp>
      <p:cxnSp>
        <p:nvCxnSpPr>
          <p:cNvPr id="20" name="Straight Connector 19">
            <a:extLst>
              <a:ext uri="{FF2B5EF4-FFF2-40B4-BE49-F238E27FC236}">
                <a16:creationId xmlns:a16="http://schemas.microsoft.com/office/drawing/2014/main" id="{67182200-4859-4C8D-BCBB-55B245C28B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372"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CuadroTexto 2">
            <a:extLst>
              <a:ext uri="{FF2B5EF4-FFF2-40B4-BE49-F238E27FC236}">
                <a16:creationId xmlns:a16="http://schemas.microsoft.com/office/drawing/2014/main" id="{D41CB1DF-D2AD-4CBB-A760-909249891FC9}"/>
              </a:ext>
            </a:extLst>
          </p:cNvPr>
          <p:cNvSpPr txBox="1"/>
          <p:nvPr/>
        </p:nvSpPr>
        <p:spPr>
          <a:xfrm>
            <a:off x="4607112" y="814960"/>
            <a:ext cx="7426659" cy="5869275"/>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lnSpcReduction="10000"/>
          </a:bodyPr>
          <a:lstStyle/>
          <a:p>
            <a:pPr>
              <a:lnSpc>
                <a:spcPct val="150000"/>
              </a:lnSpc>
              <a:spcAft>
                <a:spcPts val="600"/>
              </a:spcAft>
            </a:pPr>
            <a:r>
              <a:rPr lang="en-US" sz="2000" i="1" dirty="0">
                <a:solidFill>
                  <a:srgbClr val="FFFFFF"/>
                </a:solidFill>
                <a:latin typeface="Calibri Light"/>
                <a:cs typeface="Calibri Light"/>
              </a:rPr>
              <a:t>El </a:t>
            </a:r>
            <a:r>
              <a:rPr lang="en-US" sz="2000" i="1" dirty="0" err="1">
                <a:solidFill>
                  <a:srgbClr val="FFFFFF"/>
                </a:solidFill>
                <a:latin typeface="Calibri Light"/>
                <a:cs typeface="Calibri Light"/>
              </a:rPr>
              <a:t>investigador</a:t>
            </a:r>
            <a:r>
              <a:rPr lang="en-US" sz="2000" i="1" dirty="0">
                <a:solidFill>
                  <a:srgbClr val="FFFFFF"/>
                </a:solidFill>
                <a:latin typeface="Calibri Light"/>
                <a:cs typeface="Calibri Light"/>
              </a:rPr>
              <a:t> </a:t>
            </a:r>
            <a:r>
              <a:rPr lang="en-US" sz="2000" i="1" dirty="0" err="1">
                <a:solidFill>
                  <a:srgbClr val="FFFFFF"/>
                </a:solidFill>
                <a:latin typeface="Calibri Light"/>
                <a:cs typeface="Calibri Light"/>
              </a:rPr>
              <a:t>busca</a:t>
            </a:r>
            <a:r>
              <a:rPr lang="en-US" sz="2000" i="1" dirty="0">
                <a:solidFill>
                  <a:srgbClr val="FFFFFF"/>
                </a:solidFill>
                <a:latin typeface="Calibri Light"/>
                <a:cs typeface="Calibri Light"/>
              </a:rPr>
              <a:t>, </a:t>
            </a:r>
            <a:r>
              <a:rPr lang="en-US" sz="2000" i="1" dirty="0" err="1">
                <a:solidFill>
                  <a:srgbClr val="FFFFFF"/>
                </a:solidFill>
                <a:latin typeface="Calibri Light"/>
                <a:cs typeface="Calibri Light"/>
              </a:rPr>
              <a:t>en</a:t>
            </a:r>
            <a:r>
              <a:rPr lang="en-US" sz="2000" i="1" dirty="0">
                <a:solidFill>
                  <a:srgbClr val="FFFFFF"/>
                </a:solidFill>
                <a:latin typeface="Calibri Light"/>
                <a:cs typeface="Calibri Light"/>
              </a:rPr>
              <a:t> primer </a:t>
            </a:r>
            <a:r>
              <a:rPr lang="en-US" sz="2000" i="1" dirty="0" err="1">
                <a:solidFill>
                  <a:srgbClr val="FFFFFF"/>
                </a:solidFill>
                <a:latin typeface="Calibri Light"/>
                <a:cs typeface="Calibri Light"/>
              </a:rPr>
              <a:t>término</a:t>
            </a:r>
            <a:r>
              <a:rPr lang="en-US" sz="2000" i="1" dirty="0">
                <a:solidFill>
                  <a:srgbClr val="FFFFFF"/>
                </a:solidFill>
                <a:latin typeface="Calibri Light"/>
                <a:cs typeface="Calibri Light"/>
              </a:rPr>
              <a:t>, </a:t>
            </a:r>
            <a:r>
              <a:rPr lang="en-US" sz="2000" i="1" dirty="0" err="1">
                <a:solidFill>
                  <a:srgbClr val="FFFFFF"/>
                </a:solidFill>
                <a:latin typeface="Calibri Light"/>
                <a:cs typeface="Calibri Light"/>
              </a:rPr>
              <a:t>describir</a:t>
            </a:r>
            <a:r>
              <a:rPr lang="en-US" sz="2000" i="1" dirty="0">
                <a:solidFill>
                  <a:srgbClr val="FFFFFF"/>
                </a:solidFill>
                <a:latin typeface="Calibri Light"/>
                <a:cs typeface="Calibri Light"/>
              </a:rPr>
              <a:t> sus </a:t>
            </a:r>
            <a:r>
              <a:rPr lang="en-US" sz="2000" i="1" dirty="0" err="1">
                <a:solidFill>
                  <a:srgbClr val="FFFFFF"/>
                </a:solidFill>
                <a:latin typeface="Calibri Light"/>
                <a:cs typeface="Calibri Light"/>
              </a:rPr>
              <a:t>datos</a:t>
            </a:r>
            <a:r>
              <a:rPr lang="en-US" sz="2000" i="1" dirty="0">
                <a:solidFill>
                  <a:srgbClr val="FFFFFF"/>
                </a:solidFill>
                <a:latin typeface="Calibri Light"/>
                <a:cs typeface="Calibri Light"/>
              </a:rPr>
              <a:t> y </a:t>
            </a:r>
            <a:r>
              <a:rPr lang="en-US" sz="2000" i="1" dirty="0" err="1">
                <a:solidFill>
                  <a:srgbClr val="FFFFFF"/>
                </a:solidFill>
                <a:latin typeface="Calibri Light"/>
                <a:cs typeface="Calibri Light"/>
              </a:rPr>
              <a:t>posteriormente</a:t>
            </a:r>
            <a:r>
              <a:rPr lang="en-US" sz="2000" i="1" dirty="0">
                <a:solidFill>
                  <a:srgbClr val="FFFFFF"/>
                </a:solidFill>
                <a:latin typeface="Calibri Light"/>
                <a:cs typeface="Calibri Light"/>
              </a:rPr>
              <a:t> </a:t>
            </a:r>
            <a:r>
              <a:rPr lang="en-US" sz="2000" i="1" dirty="0" err="1">
                <a:solidFill>
                  <a:srgbClr val="FFFFFF"/>
                </a:solidFill>
                <a:latin typeface="Calibri Light"/>
                <a:cs typeface="Calibri Light"/>
              </a:rPr>
              <a:t>efectuar</a:t>
            </a:r>
            <a:r>
              <a:rPr lang="en-US" sz="2000" i="1" dirty="0">
                <a:solidFill>
                  <a:srgbClr val="FFFFFF"/>
                </a:solidFill>
                <a:latin typeface="Calibri Light"/>
                <a:cs typeface="Calibri Light"/>
              </a:rPr>
              <a:t> </a:t>
            </a:r>
            <a:r>
              <a:rPr lang="en-US" sz="2000" i="1" dirty="0" err="1">
                <a:solidFill>
                  <a:srgbClr val="FFFFFF"/>
                </a:solidFill>
                <a:latin typeface="Calibri Light"/>
                <a:cs typeface="Calibri Light"/>
              </a:rPr>
              <a:t>análisis</a:t>
            </a:r>
            <a:r>
              <a:rPr lang="en-US" sz="2000" i="1" dirty="0">
                <a:solidFill>
                  <a:srgbClr val="FFFFFF"/>
                </a:solidFill>
                <a:latin typeface="Calibri Light"/>
                <a:cs typeface="Calibri Light"/>
              </a:rPr>
              <a:t> </a:t>
            </a:r>
            <a:r>
              <a:rPr lang="en-US" sz="2000" i="1" dirty="0" err="1">
                <a:solidFill>
                  <a:srgbClr val="FFFFFF"/>
                </a:solidFill>
                <a:latin typeface="Calibri Light"/>
                <a:cs typeface="Calibri Light"/>
              </a:rPr>
              <a:t>estadísticos</a:t>
            </a:r>
            <a:r>
              <a:rPr lang="en-US" sz="2000" i="1" dirty="0">
                <a:solidFill>
                  <a:srgbClr val="FFFFFF"/>
                </a:solidFill>
                <a:latin typeface="Calibri Light"/>
                <a:cs typeface="Calibri Light"/>
              </a:rPr>
              <a:t> para </a:t>
            </a:r>
            <a:r>
              <a:rPr lang="en-US" sz="2000" i="1" dirty="0" err="1">
                <a:solidFill>
                  <a:srgbClr val="FFFFFF"/>
                </a:solidFill>
                <a:latin typeface="Calibri Light"/>
                <a:cs typeface="Calibri Light"/>
              </a:rPr>
              <a:t>relacionar</a:t>
            </a:r>
            <a:r>
              <a:rPr lang="en-US" sz="2000" i="1" dirty="0">
                <a:solidFill>
                  <a:srgbClr val="FFFFFF"/>
                </a:solidFill>
                <a:latin typeface="Calibri Light"/>
                <a:cs typeface="Calibri Light"/>
              </a:rPr>
              <a:t> sus variables. Es </a:t>
            </a:r>
            <a:r>
              <a:rPr lang="en-US" sz="2000" i="1" dirty="0" err="1">
                <a:solidFill>
                  <a:srgbClr val="FFFFFF"/>
                </a:solidFill>
                <a:latin typeface="Calibri Light"/>
                <a:cs typeface="Calibri Light"/>
              </a:rPr>
              <a:t>decir</a:t>
            </a:r>
            <a:r>
              <a:rPr lang="en-US" sz="2000" i="1" dirty="0">
                <a:solidFill>
                  <a:srgbClr val="FFFFFF"/>
                </a:solidFill>
                <a:latin typeface="Calibri Light"/>
                <a:cs typeface="Calibri Light"/>
              </a:rPr>
              <a:t>, </a:t>
            </a:r>
            <a:r>
              <a:rPr lang="en-US" sz="2000" i="1" dirty="0" err="1">
                <a:solidFill>
                  <a:srgbClr val="FFFFFF"/>
                </a:solidFill>
                <a:latin typeface="Calibri Light"/>
                <a:cs typeface="Calibri Light"/>
              </a:rPr>
              <a:t>realiza</a:t>
            </a:r>
            <a:r>
              <a:rPr lang="en-US" sz="2000" i="1" dirty="0">
                <a:solidFill>
                  <a:srgbClr val="FFFFFF"/>
                </a:solidFill>
                <a:latin typeface="Calibri Light"/>
                <a:cs typeface="Calibri Light"/>
              </a:rPr>
              <a:t> </a:t>
            </a:r>
            <a:r>
              <a:rPr lang="en-US" sz="2000" i="1" dirty="0" err="1">
                <a:solidFill>
                  <a:srgbClr val="FFFFFF"/>
                </a:solidFill>
                <a:latin typeface="Calibri Light"/>
                <a:cs typeface="Calibri Light"/>
              </a:rPr>
              <a:t>análisis</a:t>
            </a:r>
            <a:r>
              <a:rPr lang="en-US" sz="2000" i="1" dirty="0">
                <a:solidFill>
                  <a:srgbClr val="FFFFFF"/>
                </a:solidFill>
                <a:latin typeface="Calibri Light"/>
                <a:cs typeface="Calibri Light"/>
              </a:rPr>
              <a:t> de </a:t>
            </a:r>
            <a:r>
              <a:rPr lang="en-US" sz="2000" i="1" dirty="0" err="1">
                <a:solidFill>
                  <a:srgbClr val="FFFFFF"/>
                </a:solidFill>
                <a:latin typeface="Calibri Light"/>
                <a:cs typeface="Calibri Light"/>
              </a:rPr>
              <a:t>estadística</a:t>
            </a:r>
            <a:r>
              <a:rPr lang="en-US" sz="2000" i="1" dirty="0">
                <a:solidFill>
                  <a:srgbClr val="FFFFFF"/>
                </a:solidFill>
                <a:latin typeface="Calibri Light"/>
                <a:cs typeface="Calibri Light"/>
              </a:rPr>
              <a:t> </a:t>
            </a:r>
            <a:r>
              <a:rPr lang="en-US" sz="2000" i="1" dirty="0" err="1">
                <a:solidFill>
                  <a:srgbClr val="FFFFFF"/>
                </a:solidFill>
                <a:latin typeface="Calibri Light"/>
                <a:cs typeface="Calibri Light"/>
              </a:rPr>
              <a:t>descriptiva</a:t>
            </a:r>
            <a:r>
              <a:rPr lang="en-US" sz="2000" i="1" dirty="0">
                <a:solidFill>
                  <a:srgbClr val="FFFFFF"/>
                </a:solidFill>
                <a:latin typeface="Calibri Light"/>
                <a:cs typeface="Calibri Light"/>
              </a:rPr>
              <a:t> para </a:t>
            </a:r>
            <a:r>
              <a:rPr lang="en-US" sz="2000" i="1" dirty="0" err="1">
                <a:solidFill>
                  <a:srgbClr val="FFFFFF"/>
                </a:solidFill>
                <a:latin typeface="Calibri Light"/>
                <a:cs typeface="Calibri Light"/>
              </a:rPr>
              <a:t>cada</a:t>
            </a:r>
            <a:r>
              <a:rPr lang="en-US" sz="2000" i="1" dirty="0">
                <a:solidFill>
                  <a:srgbClr val="FFFFFF"/>
                </a:solidFill>
                <a:latin typeface="Calibri Light"/>
                <a:cs typeface="Calibri Light"/>
              </a:rPr>
              <a:t> </a:t>
            </a:r>
            <a:r>
              <a:rPr lang="en-US" sz="2000" i="1" dirty="0" err="1">
                <a:solidFill>
                  <a:srgbClr val="FFFFFF"/>
                </a:solidFill>
                <a:latin typeface="Calibri Light"/>
                <a:cs typeface="Calibri Light"/>
              </a:rPr>
              <a:t>una</a:t>
            </a:r>
            <a:r>
              <a:rPr lang="en-US" sz="2000" i="1" dirty="0">
                <a:solidFill>
                  <a:srgbClr val="FFFFFF"/>
                </a:solidFill>
                <a:latin typeface="Calibri Light"/>
                <a:cs typeface="Calibri Light"/>
              </a:rPr>
              <a:t> de las variables de la </a:t>
            </a:r>
            <a:r>
              <a:rPr lang="en-US" sz="2000" i="1" dirty="0" err="1">
                <a:solidFill>
                  <a:srgbClr val="FFFFFF"/>
                </a:solidFill>
                <a:latin typeface="Calibri Light"/>
                <a:cs typeface="Calibri Light"/>
              </a:rPr>
              <a:t>matriz</a:t>
            </a:r>
            <a:r>
              <a:rPr lang="en-US" sz="2000" i="1" dirty="0">
                <a:solidFill>
                  <a:srgbClr val="FFFFFF"/>
                </a:solidFill>
                <a:latin typeface="Calibri Light"/>
                <a:cs typeface="Calibri Light"/>
              </a:rPr>
              <a:t> (</a:t>
            </a:r>
            <a:r>
              <a:rPr lang="en-US" sz="2000" i="1" dirty="0" err="1">
                <a:solidFill>
                  <a:srgbClr val="FFFFFF"/>
                </a:solidFill>
                <a:latin typeface="Calibri Light"/>
                <a:cs typeface="Calibri Light"/>
              </a:rPr>
              <a:t>ítems</a:t>
            </a:r>
            <a:r>
              <a:rPr lang="en-US" sz="2000" i="1" dirty="0">
                <a:solidFill>
                  <a:srgbClr val="FFFFFF"/>
                </a:solidFill>
                <a:latin typeface="Calibri Light"/>
                <a:cs typeface="Calibri Light"/>
              </a:rPr>
              <a:t> o </a:t>
            </a:r>
            <a:r>
              <a:rPr lang="en-US" sz="2000" i="1" dirty="0" err="1">
                <a:solidFill>
                  <a:srgbClr val="FFFFFF"/>
                </a:solidFill>
                <a:latin typeface="Calibri Light"/>
                <a:cs typeface="Calibri Light"/>
              </a:rPr>
              <a:t>indicadores</a:t>
            </a:r>
            <a:r>
              <a:rPr lang="en-US" sz="2000" i="1" dirty="0">
                <a:solidFill>
                  <a:srgbClr val="FFFFFF"/>
                </a:solidFill>
                <a:latin typeface="Calibri Light"/>
                <a:cs typeface="Calibri Light"/>
              </a:rPr>
              <a:t>) y </a:t>
            </a:r>
            <a:r>
              <a:rPr lang="en-US" sz="2000" i="1" dirty="0" err="1">
                <a:solidFill>
                  <a:srgbClr val="FFFFFF"/>
                </a:solidFill>
                <a:latin typeface="Calibri Light"/>
                <a:cs typeface="Calibri Light"/>
              </a:rPr>
              <a:t>luego</a:t>
            </a:r>
            <a:r>
              <a:rPr lang="en-US" sz="2000" i="1" dirty="0">
                <a:solidFill>
                  <a:srgbClr val="FFFFFF"/>
                </a:solidFill>
                <a:latin typeface="Calibri Light"/>
                <a:cs typeface="Calibri Light"/>
              </a:rPr>
              <a:t> para </a:t>
            </a:r>
            <a:r>
              <a:rPr lang="en-US" sz="2000" i="1" dirty="0" err="1">
                <a:solidFill>
                  <a:srgbClr val="FFFFFF"/>
                </a:solidFill>
                <a:latin typeface="Calibri Light"/>
                <a:cs typeface="Calibri Light"/>
              </a:rPr>
              <a:t>cada</a:t>
            </a:r>
            <a:r>
              <a:rPr lang="en-US" sz="2000" i="1" dirty="0">
                <a:solidFill>
                  <a:srgbClr val="FFFFFF"/>
                </a:solidFill>
                <a:latin typeface="Calibri Light"/>
                <a:cs typeface="Calibri Light"/>
              </a:rPr>
              <a:t> </a:t>
            </a:r>
            <a:r>
              <a:rPr lang="en-US" sz="2000" i="1" dirty="0" err="1">
                <a:solidFill>
                  <a:srgbClr val="FFFFFF"/>
                </a:solidFill>
                <a:latin typeface="Calibri Light"/>
                <a:cs typeface="Calibri Light"/>
              </a:rPr>
              <a:t>una</a:t>
            </a:r>
            <a:r>
              <a:rPr lang="en-US" sz="2000" i="1" dirty="0">
                <a:solidFill>
                  <a:srgbClr val="FFFFFF"/>
                </a:solidFill>
                <a:latin typeface="Calibri Light"/>
                <a:cs typeface="Calibri Light"/>
              </a:rPr>
              <a:t> de las variables del </a:t>
            </a:r>
            <a:r>
              <a:rPr lang="en-US" sz="2000" i="1" dirty="0" err="1">
                <a:solidFill>
                  <a:srgbClr val="FFFFFF"/>
                </a:solidFill>
                <a:latin typeface="Calibri Light"/>
                <a:cs typeface="Calibri Light"/>
              </a:rPr>
              <a:t>estudio</a:t>
            </a:r>
            <a:r>
              <a:rPr lang="en-US" sz="2000" i="1" dirty="0">
                <a:solidFill>
                  <a:srgbClr val="FFFFFF"/>
                </a:solidFill>
                <a:latin typeface="Calibri Light"/>
                <a:cs typeface="Calibri Light"/>
              </a:rPr>
              <a:t>, </a:t>
            </a:r>
            <a:r>
              <a:rPr lang="en-US" sz="2000" i="1" dirty="0" err="1">
                <a:solidFill>
                  <a:srgbClr val="FFFFFF"/>
                </a:solidFill>
                <a:latin typeface="Calibri Light"/>
                <a:cs typeface="Calibri Light"/>
              </a:rPr>
              <a:t>finalmente</a:t>
            </a:r>
            <a:r>
              <a:rPr lang="en-US" sz="2000" i="1" dirty="0">
                <a:solidFill>
                  <a:srgbClr val="FFFFFF"/>
                </a:solidFill>
                <a:latin typeface="Calibri Light"/>
                <a:cs typeface="Calibri Light"/>
              </a:rPr>
              <a:t> </a:t>
            </a:r>
            <a:r>
              <a:rPr lang="en-US" sz="2000" i="1" dirty="0" err="1">
                <a:solidFill>
                  <a:srgbClr val="FFFFFF"/>
                </a:solidFill>
                <a:latin typeface="Calibri Light"/>
                <a:cs typeface="Calibri Light"/>
              </a:rPr>
              <a:t>aplica</a:t>
            </a:r>
            <a:r>
              <a:rPr lang="en-US" sz="2000" i="1" dirty="0">
                <a:solidFill>
                  <a:srgbClr val="FFFFFF"/>
                </a:solidFill>
                <a:latin typeface="Calibri Light"/>
                <a:cs typeface="Calibri Light"/>
              </a:rPr>
              <a:t> </a:t>
            </a:r>
            <a:r>
              <a:rPr lang="en-US" sz="2000" i="1" dirty="0" err="1">
                <a:solidFill>
                  <a:srgbClr val="FFFFFF"/>
                </a:solidFill>
                <a:latin typeface="Calibri Light"/>
                <a:cs typeface="Calibri Light"/>
              </a:rPr>
              <a:t>cálculos</a:t>
            </a:r>
            <a:r>
              <a:rPr lang="en-US" sz="2000" i="1" dirty="0">
                <a:solidFill>
                  <a:srgbClr val="FFFFFF"/>
                </a:solidFill>
                <a:latin typeface="Calibri Light"/>
                <a:cs typeface="Calibri Light"/>
              </a:rPr>
              <a:t> </a:t>
            </a:r>
            <a:r>
              <a:rPr lang="en-US" sz="2000" i="1" dirty="0" err="1">
                <a:solidFill>
                  <a:srgbClr val="FFFFFF"/>
                </a:solidFill>
                <a:latin typeface="Calibri Light"/>
                <a:cs typeface="Calibri Light"/>
              </a:rPr>
              <a:t>estadísticos</a:t>
            </a:r>
            <a:r>
              <a:rPr lang="en-US" sz="2000" i="1" dirty="0">
                <a:solidFill>
                  <a:srgbClr val="FFFFFF"/>
                </a:solidFill>
                <a:latin typeface="Calibri Light"/>
                <a:cs typeface="Calibri Light"/>
              </a:rPr>
              <a:t> para </a:t>
            </a:r>
            <a:r>
              <a:rPr lang="en-US" sz="2000" i="1" dirty="0" err="1">
                <a:solidFill>
                  <a:srgbClr val="FFFFFF"/>
                </a:solidFill>
                <a:latin typeface="Calibri Light"/>
                <a:cs typeface="Calibri Light"/>
              </a:rPr>
              <a:t>probar</a:t>
            </a:r>
            <a:r>
              <a:rPr lang="en-US" sz="2000" i="1" dirty="0">
                <a:solidFill>
                  <a:srgbClr val="FFFFFF"/>
                </a:solidFill>
                <a:latin typeface="Calibri Light"/>
                <a:cs typeface="Calibri Light"/>
              </a:rPr>
              <a:t> sus </a:t>
            </a:r>
            <a:r>
              <a:rPr lang="en-US" sz="2000" i="1" dirty="0" err="1">
                <a:solidFill>
                  <a:srgbClr val="FFFFFF"/>
                </a:solidFill>
                <a:latin typeface="Calibri Light"/>
                <a:cs typeface="Calibri Light"/>
              </a:rPr>
              <a:t>hipótesis</a:t>
            </a:r>
            <a:r>
              <a:rPr lang="en-US" sz="2000" i="1" dirty="0">
                <a:solidFill>
                  <a:srgbClr val="FFFFFF"/>
                </a:solidFill>
                <a:latin typeface="Calibri Light"/>
                <a:cs typeface="Calibri Light"/>
              </a:rPr>
              <a:t>. </a:t>
            </a:r>
            <a:endParaRPr lang="en-US" sz="2000" i="1">
              <a:solidFill>
                <a:srgbClr val="FFFFFF"/>
              </a:solidFill>
              <a:latin typeface="Calibri Light"/>
              <a:cs typeface="Calibri Light"/>
            </a:endParaRPr>
          </a:p>
          <a:p>
            <a:pPr>
              <a:lnSpc>
                <a:spcPct val="150000"/>
              </a:lnSpc>
              <a:spcAft>
                <a:spcPts val="600"/>
              </a:spcAft>
            </a:pPr>
            <a:endParaRPr lang="en-US" sz="2000" i="1" dirty="0">
              <a:solidFill>
                <a:srgbClr val="FFFFFF"/>
              </a:solidFill>
              <a:latin typeface="Calibri Light"/>
              <a:cs typeface="Calibri"/>
            </a:endParaRPr>
          </a:p>
          <a:p>
            <a:pPr>
              <a:lnSpc>
                <a:spcPct val="150000"/>
              </a:lnSpc>
              <a:spcAft>
                <a:spcPts val="600"/>
              </a:spcAft>
            </a:pPr>
            <a:r>
              <a:rPr lang="en-US" sz="2000" i="1" dirty="0">
                <a:solidFill>
                  <a:srgbClr val="FFFFFF"/>
                </a:solidFill>
                <a:latin typeface="Calibri Light"/>
                <a:cs typeface="Calibri Light"/>
              </a:rPr>
              <a:t>Los </a:t>
            </a:r>
            <a:r>
              <a:rPr lang="en-US" sz="2000" i="1" dirty="0" err="1">
                <a:solidFill>
                  <a:srgbClr val="FFFFFF"/>
                </a:solidFill>
                <a:latin typeface="Calibri Light"/>
                <a:cs typeface="Calibri Light"/>
              </a:rPr>
              <a:t>tipos</a:t>
            </a:r>
            <a:r>
              <a:rPr lang="en-US" sz="2000" i="1" dirty="0">
                <a:solidFill>
                  <a:srgbClr val="FFFFFF"/>
                </a:solidFill>
                <a:latin typeface="Calibri Light"/>
                <a:cs typeface="Calibri Light"/>
              </a:rPr>
              <a:t> o </a:t>
            </a:r>
            <a:r>
              <a:rPr lang="en-US" sz="2000" i="1" dirty="0" err="1">
                <a:solidFill>
                  <a:srgbClr val="FFFFFF"/>
                </a:solidFill>
                <a:latin typeface="Calibri Light"/>
                <a:cs typeface="Calibri Light"/>
              </a:rPr>
              <a:t>métodos</a:t>
            </a:r>
            <a:r>
              <a:rPr lang="en-US" sz="2000" i="1" dirty="0">
                <a:solidFill>
                  <a:srgbClr val="FFFFFF"/>
                </a:solidFill>
                <a:latin typeface="Calibri Light"/>
                <a:cs typeface="Calibri Light"/>
              </a:rPr>
              <a:t> de </a:t>
            </a:r>
            <a:r>
              <a:rPr lang="en-US" sz="2000" i="1" dirty="0" err="1">
                <a:solidFill>
                  <a:srgbClr val="FFFFFF"/>
                </a:solidFill>
                <a:latin typeface="Calibri Light"/>
                <a:cs typeface="Calibri Light"/>
              </a:rPr>
              <a:t>análisis</a:t>
            </a:r>
            <a:r>
              <a:rPr lang="en-US" sz="2000" i="1" dirty="0">
                <a:solidFill>
                  <a:srgbClr val="FFFFFF"/>
                </a:solidFill>
                <a:latin typeface="Calibri Light"/>
                <a:cs typeface="Calibri Light"/>
              </a:rPr>
              <a:t> </a:t>
            </a:r>
            <a:r>
              <a:rPr lang="en-US" sz="2000" i="1" dirty="0" err="1">
                <a:solidFill>
                  <a:srgbClr val="FFFFFF"/>
                </a:solidFill>
                <a:latin typeface="Calibri Light"/>
                <a:cs typeface="Calibri Light"/>
              </a:rPr>
              <a:t>cuantitativo</a:t>
            </a:r>
            <a:r>
              <a:rPr lang="en-US" sz="2000" i="1" dirty="0">
                <a:solidFill>
                  <a:srgbClr val="FFFFFF"/>
                </a:solidFill>
                <a:latin typeface="Calibri Light"/>
                <a:cs typeface="Calibri Light"/>
              </a:rPr>
              <a:t> o </a:t>
            </a:r>
            <a:r>
              <a:rPr lang="en-US" sz="2000" i="1" dirty="0" err="1">
                <a:solidFill>
                  <a:srgbClr val="FFFFFF"/>
                </a:solidFill>
                <a:latin typeface="Calibri Light"/>
                <a:cs typeface="Calibri Light"/>
              </a:rPr>
              <a:t>estadístico</a:t>
            </a:r>
            <a:r>
              <a:rPr lang="en-US" sz="2000" i="1" dirty="0">
                <a:solidFill>
                  <a:srgbClr val="FFFFFF"/>
                </a:solidFill>
                <a:latin typeface="Calibri Light"/>
                <a:cs typeface="Calibri Light"/>
              </a:rPr>
              <a:t> son </a:t>
            </a:r>
            <a:r>
              <a:rPr lang="en-US" sz="2000" i="1" dirty="0" err="1">
                <a:solidFill>
                  <a:srgbClr val="FFFFFF"/>
                </a:solidFill>
                <a:latin typeface="Calibri Light"/>
                <a:cs typeface="Calibri Light"/>
              </a:rPr>
              <a:t>variados</a:t>
            </a:r>
            <a:r>
              <a:rPr lang="en-US" sz="2000" i="1" dirty="0">
                <a:solidFill>
                  <a:srgbClr val="FFFFFF"/>
                </a:solidFill>
                <a:latin typeface="Calibri Light"/>
                <a:cs typeface="Calibri Light"/>
              </a:rPr>
              <a:t> y se </a:t>
            </a:r>
            <a:r>
              <a:rPr lang="en-US" sz="2000" i="1" dirty="0" err="1">
                <a:solidFill>
                  <a:srgbClr val="FFFFFF"/>
                </a:solidFill>
                <a:latin typeface="Calibri Light"/>
                <a:cs typeface="Calibri Light"/>
              </a:rPr>
              <a:t>comentaran</a:t>
            </a:r>
            <a:r>
              <a:rPr lang="en-US" sz="2000" i="1" dirty="0">
                <a:solidFill>
                  <a:srgbClr val="FFFFFF"/>
                </a:solidFill>
                <a:latin typeface="Calibri Light"/>
                <a:cs typeface="Calibri Light"/>
              </a:rPr>
              <a:t> </a:t>
            </a:r>
            <a:r>
              <a:rPr lang="en-US" sz="2000" i="1" dirty="0" err="1">
                <a:solidFill>
                  <a:srgbClr val="FFFFFF"/>
                </a:solidFill>
                <a:latin typeface="Calibri Light"/>
                <a:cs typeface="Calibri Light"/>
              </a:rPr>
              <a:t>en</a:t>
            </a:r>
            <a:r>
              <a:rPr lang="en-US" sz="2000" i="1" dirty="0">
                <a:solidFill>
                  <a:srgbClr val="FFFFFF"/>
                </a:solidFill>
                <a:latin typeface="Calibri Light"/>
                <a:cs typeface="Calibri Light"/>
              </a:rPr>
              <a:t> </a:t>
            </a:r>
            <a:r>
              <a:rPr lang="en-US" sz="2000" i="1" dirty="0" err="1">
                <a:solidFill>
                  <a:srgbClr val="FFFFFF"/>
                </a:solidFill>
                <a:latin typeface="Calibri Light"/>
                <a:cs typeface="Calibri Light"/>
              </a:rPr>
              <a:t>el</a:t>
            </a:r>
            <a:r>
              <a:rPr lang="en-US" sz="2000" i="1" dirty="0">
                <a:solidFill>
                  <a:srgbClr val="FFFFFF"/>
                </a:solidFill>
                <a:latin typeface="Calibri Light"/>
                <a:cs typeface="Calibri Light"/>
              </a:rPr>
              <a:t> </a:t>
            </a:r>
            <a:r>
              <a:rPr lang="en-US" sz="2000" i="1" dirty="0" err="1">
                <a:solidFill>
                  <a:srgbClr val="FFFFFF"/>
                </a:solidFill>
                <a:latin typeface="Calibri Light"/>
                <a:cs typeface="Calibri Light"/>
              </a:rPr>
              <a:t>capítulo</a:t>
            </a:r>
            <a:r>
              <a:rPr lang="en-US" sz="2000" i="1" dirty="0">
                <a:solidFill>
                  <a:srgbClr val="FFFFFF"/>
                </a:solidFill>
                <a:latin typeface="Calibri Light"/>
                <a:cs typeface="Calibri Light"/>
              </a:rPr>
              <a:t>; </a:t>
            </a:r>
            <a:r>
              <a:rPr lang="en-US" sz="2000" i="1" dirty="0" err="1">
                <a:solidFill>
                  <a:srgbClr val="FFFFFF"/>
                </a:solidFill>
                <a:latin typeface="Calibri Light"/>
                <a:cs typeface="Calibri Light"/>
              </a:rPr>
              <a:t>pero</a:t>
            </a:r>
            <a:r>
              <a:rPr lang="en-US" sz="2000" i="1" dirty="0">
                <a:solidFill>
                  <a:srgbClr val="FFFFFF"/>
                </a:solidFill>
                <a:latin typeface="Calibri Light"/>
                <a:cs typeface="Calibri Light"/>
              </a:rPr>
              <a:t> </a:t>
            </a:r>
            <a:r>
              <a:rPr lang="en-US" sz="2000" i="1" dirty="0" err="1">
                <a:solidFill>
                  <a:srgbClr val="FFFFFF"/>
                </a:solidFill>
                <a:latin typeface="Calibri Light"/>
                <a:cs typeface="Calibri Light"/>
              </a:rPr>
              <a:t>cabe</a:t>
            </a:r>
            <a:r>
              <a:rPr lang="en-US" sz="2000" i="1" dirty="0">
                <a:solidFill>
                  <a:srgbClr val="FFFFFF"/>
                </a:solidFill>
                <a:latin typeface="Calibri Light"/>
                <a:cs typeface="Calibri Light"/>
              </a:rPr>
              <a:t> </a:t>
            </a:r>
            <a:r>
              <a:rPr lang="en-US" sz="2000" i="1" dirty="0" err="1">
                <a:solidFill>
                  <a:srgbClr val="FFFFFF"/>
                </a:solidFill>
                <a:latin typeface="Calibri Light"/>
                <a:cs typeface="Calibri Light"/>
              </a:rPr>
              <a:t>señalar</a:t>
            </a:r>
            <a:r>
              <a:rPr lang="en-US" sz="2000" i="1" dirty="0">
                <a:solidFill>
                  <a:srgbClr val="FFFFFF"/>
                </a:solidFill>
                <a:latin typeface="Calibri Light"/>
                <a:cs typeface="Calibri Light"/>
              </a:rPr>
              <a:t> que </a:t>
            </a:r>
            <a:r>
              <a:rPr lang="en-US" sz="2000" i="1" dirty="0" err="1">
                <a:solidFill>
                  <a:srgbClr val="FFFFFF"/>
                </a:solidFill>
                <a:latin typeface="Calibri Light"/>
                <a:cs typeface="Calibri Light"/>
              </a:rPr>
              <a:t>el</a:t>
            </a:r>
            <a:r>
              <a:rPr lang="en-US" sz="2000" i="1" dirty="0">
                <a:solidFill>
                  <a:srgbClr val="FFFFFF"/>
                </a:solidFill>
                <a:latin typeface="Calibri Light"/>
                <a:cs typeface="Calibri Light"/>
              </a:rPr>
              <a:t> </a:t>
            </a:r>
            <a:r>
              <a:rPr lang="en-US" sz="2000" i="1" dirty="0" err="1">
                <a:solidFill>
                  <a:srgbClr val="FFFFFF"/>
                </a:solidFill>
                <a:latin typeface="Calibri Light"/>
                <a:cs typeface="Calibri Light"/>
              </a:rPr>
              <a:t>análisis</a:t>
            </a:r>
            <a:r>
              <a:rPr lang="en-US" sz="2000" i="1" dirty="0">
                <a:solidFill>
                  <a:srgbClr val="FFFFFF"/>
                </a:solidFill>
                <a:latin typeface="Calibri Light"/>
                <a:cs typeface="Calibri Light"/>
              </a:rPr>
              <a:t> no es </a:t>
            </a:r>
            <a:r>
              <a:rPr lang="en-US" sz="2000" i="1" dirty="0" err="1">
                <a:solidFill>
                  <a:srgbClr val="FFFFFF"/>
                </a:solidFill>
                <a:latin typeface="Calibri Light"/>
                <a:cs typeface="Calibri Light"/>
              </a:rPr>
              <a:t>indiscriminado</a:t>
            </a:r>
            <a:r>
              <a:rPr lang="en-US" sz="2000" i="1" dirty="0">
                <a:solidFill>
                  <a:srgbClr val="FFFFFF"/>
                </a:solidFill>
                <a:latin typeface="Calibri Light"/>
                <a:cs typeface="Calibri Light"/>
              </a:rPr>
              <a:t>, </a:t>
            </a:r>
            <a:r>
              <a:rPr lang="en-US" sz="2000" i="1" dirty="0" err="1">
                <a:solidFill>
                  <a:srgbClr val="FFFFFF"/>
                </a:solidFill>
                <a:latin typeface="Calibri Light"/>
                <a:cs typeface="Calibri Light"/>
              </a:rPr>
              <a:t>sino</a:t>
            </a:r>
            <a:r>
              <a:rPr lang="en-US" sz="2000" i="1" dirty="0">
                <a:solidFill>
                  <a:srgbClr val="FFFFFF"/>
                </a:solidFill>
                <a:latin typeface="Calibri Light"/>
                <a:cs typeface="Calibri Light"/>
              </a:rPr>
              <a:t> que </a:t>
            </a:r>
            <a:r>
              <a:rPr lang="en-US" sz="2000" i="1" dirty="0" err="1">
                <a:solidFill>
                  <a:srgbClr val="FFFFFF"/>
                </a:solidFill>
                <a:latin typeface="Calibri Light"/>
                <a:cs typeface="Calibri Light"/>
              </a:rPr>
              <a:t>cada</a:t>
            </a:r>
            <a:r>
              <a:rPr lang="en-US" sz="2000" i="1" dirty="0">
                <a:solidFill>
                  <a:srgbClr val="FFFFFF"/>
                </a:solidFill>
                <a:latin typeface="Calibri Light"/>
                <a:cs typeface="Calibri Light"/>
              </a:rPr>
              <a:t> </a:t>
            </a:r>
            <a:r>
              <a:rPr lang="en-US" sz="2000" i="1" dirty="0" err="1">
                <a:solidFill>
                  <a:srgbClr val="FFFFFF"/>
                </a:solidFill>
                <a:latin typeface="Calibri Light"/>
                <a:cs typeface="Calibri Light"/>
              </a:rPr>
              <a:t>método</a:t>
            </a:r>
            <a:r>
              <a:rPr lang="en-US" sz="2000" i="1" dirty="0">
                <a:solidFill>
                  <a:srgbClr val="FFFFFF"/>
                </a:solidFill>
                <a:latin typeface="Calibri Light"/>
                <a:cs typeface="Calibri Light"/>
              </a:rPr>
              <a:t> </a:t>
            </a:r>
            <a:r>
              <a:rPr lang="en-US" sz="2000" i="1" dirty="0" err="1">
                <a:solidFill>
                  <a:srgbClr val="FFFFFF"/>
                </a:solidFill>
                <a:latin typeface="Calibri Light"/>
                <a:cs typeface="Calibri Light"/>
              </a:rPr>
              <a:t>tiene</a:t>
            </a:r>
            <a:r>
              <a:rPr lang="en-US" sz="2000" i="1" dirty="0">
                <a:solidFill>
                  <a:srgbClr val="FFFFFF"/>
                </a:solidFill>
                <a:latin typeface="Calibri Light"/>
                <a:cs typeface="Calibri Light"/>
              </a:rPr>
              <a:t> </a:t>
            </a:r>
            <a:r>
              <a:rPr lang="en-US" sz="2000" i="1" dirty="0" err="1">
                <a:solidFill>
                  <a:srgbClr val="FFFFFF"/>
                </a:solidFill>
                <a:latin typeface="Calibri Light"/>
                <a:cs typeface="Calibri Light"/>
              </a:rPr>
              <a:t>su</a:t>
            </a:r>
            <a:r>
              <a:rPr lang="en-US" sz="2000" i="1" dirty="0">
                <a:solidFill>
                  <a:srgbClr val="FFFFFF"/>
                </a:solidFill>
                <a:latin typeface="Calibri Light"/>
                <a:cs typeface="Calibri Light"/>
              </a:rPr>
              <a:t> </a:t>
            </a:r>
            <a:r>
              <a:rPr lang="en-US" sz="2000" i="1" dirty="0" err="1">
                <a:solidFill>
                  <a:srgbClr val="FFFFFF"/>
                </a:solidFill>
                <a:latin typeface="Calibri Light"/>
                <a:cs typeface="Calibri Light"/>
              </a:rPr>
              <a:t>razón</a:t>
            </a:r>
            <a:r>
              <a:rPr lang="en-US" sz="2000" i="1" dirty="0">
                <a:solidFill>
                  <a:srgbClr val="FFFFFF"/>
                </a:solidFill>
                <a:latin typeface="Calibri Light"/>
                <a:cs typeface="Calibri Light"/>
              </a:rPr>
              <a:t> de ser y un </a:t>
            </a:r>
            <a:r>
              <a:rPr lang="en-US" sz="2000" i="1" dirty="0" err="1">
                <a:solidFill>
                  <a:srgbClr val="FFFFFF"/>
                </a:solidFill>
                <a:latin typeface="Calibri Light"/>
                <a:cs typeface="Calibri Light"/>
              </a:rPr>
              <a:t>propósito</a:t>
            </a:r>
            <a:r>
              <a:rPr lang="en-US" sz="2000" i="1" dirty="0">
                <a:solidFill>
                  <a:srgbClr val="FFFFFF"/>
                </a:solidFill>
                <a:latin typeface="Calibri Light"/>
                <a:cs typeface="Calibri Light"/>
              </a:rPr>
              <a:t> </a:t>
            </a:r>
            <a:r>
              <a:rPr lang="en-US" sz="2000" i="1" dirty="0" err="1">
                <a:solidFill>
                  <a:srgbClr val="FFFFFF"/>
                </a:solidFill>
                <a:latin typeface="Calibri Light"/>
                <a:cs typeface="Calibri Light"/>
              </a:rPr>
              <a:t>especifico</a:t>
            </a:r>
            <a:r>
              <a:rPr lang="en-US" sz="2000" i="1" dirty="0">
                <a:solidFill>
                  <a:srgbClr val="FFFFFF"/>
                </a:solidFill>
                <a:latin typeface="Calibri Light"/>
                <a:cs typeface="Calibri Light"/>
              </a:rPr>
              <a:t>; </a:t>
            </a:r>
            <a:r>
              <a:rPr lang="en-US" sz="2000" i="1" dirty="0" err="1">
                <a:solidFill>
                  <a:srgbClr val="FFFFFF"/>
                </a:solidFill>
                <a:latin typeface="Calibri Light"/>
                <a:cs typeface="Calibri Light"/>
              </a:rPr>
              <a:t>por</a:t>
            </a:r>
            <a:r>
              <a:rPr lang="en-US" sz="2000" i="1" dirty="0">
                <a:solidFill>
                  <a:srgbClr val="FFFFFF"/>
                </a:solidFill>
                <a:latin typeface="Calibri Light"/>
                <a:cs typeface="Calibri Light"/>
              </a:rPr>
              <a:t> </a:t>
            </a:r>
            <a:r>
              <a:rPr lang="en-US" sz="2000" i="1" dirty="0" err="1">
                <a:solidFill>
                  <a:srgbClr val="FFFFFF"/>
                </a:solidFill>
                <a:latin typeface="Calibri Light"/>
                <a:cs typeface="Calibri Light"/>
              </a:rPr>
              <a:t>ello</a:t>
            </a:r>
            <a:r>
              <a:rPr lang="en-US" sz="2000" i="1" dirty="0">
                <a:solidFill>
                  <a:srgbClr val="FFFFFF"/>
                </a:solidFill>
                <a:latin typeface="Calibri Light"/>
                <a:cs typeface="Calibri Light"/>
              </a:rPr>
              <a:t>, no </a:t>
            </a:r>
            <a:r>
              <a:rPr lang="en-US" sz="2000" i="1" dirty="0" err="1">
                <a:solidFill>
                  <a:srgbClr val="FFFFFF"/>
                </a:solidFill>
                <a:latin typeface="Calibri Light"/>
                <a:cs typeface="Calibri Light"/>
              </a:rPr>
              <a:t>debes</a:t>
            </a:r>
            <a:r>
              <a:rPr lang="en-US" sz="2000" i="1" dirty="0">
                <a:solidFill>
                  <a:srgbClr val="FFFFFF"/>
                </a:solidFill>
                <a:latin typeface="Calibri Light"/>
                <a:cs typeface="Calibri Light"/>
              </a:rPr>
              <a:t> </a:t>
            </a:r>
            <a:r>
              <a:rPr lang="en-US" sz="2000" i="1" dirty="0" err="1">
                <a:solidFill>
                  <a:srgbClr val="FFFFFF"/>
                </a:solidFill>
                <a:latin typeface="Calibri Light"/>
                <a:cs typeface="Calibri Light"/>
              </a:rPr>
              <a:t>hacer</a:t>
            </a:r>
            <a:r>
              <a:rPr lang="en-US" sz="2000" i="1" dirty="0">
                <a:solidFill>
                  <a:srgbClr val="FFFFFF"/>
                </a:solidFill>
                <a:latin typeface="Calibri Light"/>
                <a:cs typeface="Calibri Light"/>
              </a:rPr>
              <a:t> </a:t>
            </a:r>
            <a:r>
              <a:rPr lang="en-US" sz="2000" i="1" dirty="0" err="1">
                <a:solidFill>
                  <a:srgbClr val="FFFFFF"/>
                </a:solidFill>
                <a:latin typeface="Calibri Light"/>
                <a:cs typeface="Calibri Light"/>
              </a:rPr>
              <a:t>más</a:t>
            </a:r>
            <a:r>
              <a:rPr lang="en-US" sz="2000" i="1" dirty="0">
                <a:solidFill>
                  <a:srgbClr val="FFFFFF"/>
                </a:solidFill>
                <a:latin typeface="Calibri Light"/>
                <a:cs typeface="Calibri Light"/>
              </a:rPr>
              <a:t> </a:t>
            </a:r>
            <a:r>
              <a:rPr lang="en-US" sz="2000" i="1" dirty="0" err="1">
                <a:solidFill>
                  <a:srgbClr val="FFFFFF"/>
                </a:solidFill>
                <a:latin typeface="Calibri Light"/>
                <a:cs typeface="Calibri Light"/>
              </a:rPr>
              <a:t>análisis</a:t>
            </a:r>
            <a:r>
              <a:rPr lang="en-US" sz="2000" i="1" dirty="0">
                <a:solidFill>
                  <a:srgbClr val="FFFFFF"/>
                </a:solidFill>
                <a:latin typeface="Calibri Light"/>
                <a:cs typeface="Calibri Light"/>
              </a:rPr>
              <a:t> de </a:t>
            </a:r>
            <a:r>
              <a:rPr lang="en-US" sz="2000" i="1" dirty="0" err="1">
                <a:solidFill>
                  <a:srgbClr val="FFFFFF"/>
                </a:solidFill>
                <a:latin typeface="Calibri Light"/>
                <a:cs typeface="Calibri Light"/>
              </a:rPr>
              <a:t>los</a:t>
            </a:r>
            <a:r>
              <a:rPr lang="en-US" sz="2000" i="1" dirty="0">
                <a:solidFill>
                  <a:srgbClr val="FFFFFF"/>
                </a:solidFill>
                <a:latin typeface="Calibri Light"/>
                <a:cs typeface="Calibri Light"/>
              </a:rPr>
              <a:t> </a:t>
            </a:r>
            <a:r>
              <a:rPr lang="en-US" sz="2000" i="1" dirty="0" err="1">
                <a:solidFill>
                  <a:srgbClr val="FFFFFF"/>
                </a:solidFill>
                <a:latin typeface="Calibri Light"/>
                <a:cs typeface="Calibri Light"/>
              </a:rPr>
              <a:t>necesarios</a:t>
            </a:r>
            <a:r>
              <a:rPr lang="en-US" sz="2000" i="1" dirty="0">
                <a:solidFill>
                  <a:srgbClr val="FFFFFF"/>
                </a:solidFill>
                <a:latin typeface="Calibri Light"/>
                <a:cs typeface="Calibri Light"/>
              </a:rPr>
              <a:t>. La </a:t>
            </a:r>
            <a:r>
              <a:rPr lang="en-US" sz="2000" i="1" dirty="0" err="1">
                <a:solidFill>
                  <a:srgbClr val="FFFFFF"/>
                </a:solidFill>
                <a:latin typeface="Calibri Light"/>
                <a:cs typeface="Calibri Light"/>
              </a:rPr>
              <a:t>estadística</a:t>
            </a:r>
            <a:r>
              <a:rPr lang="en-US" sz="2000" i="1" dirty="0">
                <a:solidFill>
                  <a:srgbClr val="FFFFFF"/>
                </a:solidFill>
                <a:latin typeface="Calibri Light"/>
                <a:cs typeface="Calibri Light"/>
              </a:rPr>
              <a:t> no es un fin </a:t>
            </a:r>
            <a:r>
              <a:rPr lang="en-US" sz="2000" i="1" dirty="0" err="1">
                <a:solidFill>
                  <a:srgbClr val="FFFFFF"/>
                </a:solidFill>
                <a:latin typeface="Calibri Light"/>
                <a:cs typeface="Calibri Light"/>
              </a:rPr>
              <a:t>en</a:t>
            </a:r>
            <a:r>
              <a:rPr lang="en-US" sz="2000" i="1" dirty="0">
                <a:solidFill>
                  <a:srgbClr val="FFFFFF"/>
                </a:solidFill>
                <a:latin typeface="Calibri Light"/>
                <a:cs typeface="Calibri Light"/>
              </a:rPr>
              <a:t> </a:t>
            </a:r>
            <a:r>
              <a:rPr lang="en-US" sz="2000" i="1" dirty="0" err="1">
                <a:solidFill>
                  <a:srgbClr val="FFFFFF"/>
                </a:solidFill>
                <a:latin typeface="Calibri Light"/>
                <a:cs typeface="Calibri Light"/>
              </a:rPr>
              <a:t>sí</a:t>
            </a:r>
            <a:r>
              <a:rPr lang="en-US" sz="2000" i="1" dirty="0">
                <a:solidFill>
                  <a:srgbClr val="FFFFFF"/>
                </a:solidFill>
                <a:latin typeface="Calibri Light"/>
                <a:cs typeface="Calibri Light"/>
              </a:rPr>
              <a:t> </a:t>
            </a:r>
            <a:r>
              <a:rPr lang="en-US" sz="2000" i="1" dirty="0" err="1">
                <a:solidFill>
                  <a:srgbClr val="FFFFFF"/>
                </a:solidFill>
                <a:latin typeface="Calibri Light"/>
                <a:cs typeface="Calibri Light"/>
              </a:rPr>
              <a:t>misma</a:t>
            </a:r>
            <a:r>
              <a:rPr lang="en-US" sz="2000" i="1" dirty="0">
                <a:solidFill>
                  <a:srgbClr val="FFFFFF"/>
                </a:solidFill>
                <a:latin typeface="Calibri Light"/>
                <a:cs typeface="Calibri Light"/>
              </a:rPr>
              <a:t>, </a:t>
            </a:r>
            <a:r>
              <a:rPr lang="en-US" sz="2000" i="1" dirty="0" err="1">
                <a:solidFill>
                  <a:srgbClr val="FFFFFF"/>
                </a:solidFill>
                <a:latin typeface="Calibri Light"/>
                <a:cs typeface="Calibri Light"/>
              </a:rPr>
              <a:t>sino</a:t>
            </a:r>
            <a:r>
              <a:rPr lang="en-US" sz="2000" i="1" dirty="0">
                <a:solidFill>
                  <a:srgbClr val="FFFFFF"/>
                </a:solidFill>
                <a:latin typeface="Calibri Light"/>
                <a:cs typeface="Calibri Light"/>
              </a:rPr>
              <a:t> </a:t>
            </a:r>
            <a:r>
              <a:rPr lang="en-US" sz="2000" i="1" dirty="0" err="1">
                <a:solidFill>
                  <a:srgbClr val="FFFFFF"/>
                </a:solidFill>
                <a:latin typeface="Calibri Light"/>
                <a:cs typeface="Calibri Light"/>
              </a:rPr>
              <a:t>una</a:t>
            </a:r>
            <a:r>
              <a:rPr lang="en-US" sz="2000" i="1" dirty="0">
                <a:solidFill>
                  <a:srgbClr val="FFFFFF"/>
                </a:solidFill>
                <a:latin typeface="Calibri Light"/>
                <a:cs typeface="Calibri Light"/>
              </a:rPr>
              <a:t> </a:t>
            </a:r>
            <a:r>
              <a:rPr lang="en-US" sz="2000" i="1" dirty="0" err="1">
                <a:solidFill>
                  <a:srgbClr val="FFFFFF"/>
                </a:solidFill>
                <a:latin typeface="Calibri Light"/>
                <a:cs typeface="Calibri Light"/>
              </a:rPr>
              <a:t>herramienta</a:t>
            </a:r>
            <a:r>
              <a:rPr lang="en-US" sz="2000" i="1" dirty="0">
                <a:solidFill>
                  <a:srgbClr val="FFFFFF"/>
                </a:solidFill>
                <a:latin typeface="Calibri Light"/>
                <a:cs typeface="Calibri Light"/>
              </a:rPr>
              <a:t> para </a:t>
            </a:r>
            <a:r>
              <a:rPr lang="en-US" sz="2000" i="1" dirty="0" err="1">
                <a:solidFill>
                  <a:srgbClr val="FFFFFF"/>
                </a:solidFill>
                <a:latin typeface="Calibri Light"/>
                <a:cs typeface="Calibri Light"/>
              </a:rPr>
              <a:t>evaluar</a:t>
            </a:r>
            <a:r>
              <a:rPr lang="en-US" sz="2000" i="1" dirty="0">
                <a:solidFill>
                  <a:srgbClr val="FFFFFF"/>
                </a:solidFill>
                <a:latin typeface="Calibri Light"/>
                <a:cs typeface="Calibri Light"/>
              </a:rPr>
              <a:t> </a:t>
            </a:r>
            <a:r>
              <a:rPr lang="en-US" sz="2000" i="1" dirty="0" err="1">
                <a:solidFill>
                  <a:srgbClr val="FFFFFF"/>
                </a:solidFill>
                <a:latin typeface="Calibri Light"/>
                <a:cs typeface="Calibri Light"/>
              </a:rPr>
              <a:t>tus</a:t>
            </a:r>
            <a:r>
              <a:rPr lang="en-US" sz="2000" i="1" dirty="0">
                <a:solidFill>
                  <a:srgbClr val="FFFFFF"/>
                </a:solidFill>
                <a:latin typeface="Calibri Light"/>
                <a:cs typeface="Calibri Light"/>
              </a:rPr>
              <a:t> </a:t>
            </a:r>
            <a:r>
              <a:rPr lang="en-US" sz="2000" i="1" dirty="0" err="1">
                <a:solidFill>
                  <a:srgbClr val="FFFFFF"/>
                </a:solidFill>
                <a:latin typeface="Calibri Light"/>
                <a:cs typeface="Calibri Light"/>
              </a:rPr>
              <a:t>datos</a:t>
            </a:r>
            <a:r>
              <a:rPr lang="en-US" sz="2000" i="1" dirty="0">
                <a:solidFill>
                  <a:srgbClr val="FFFFFF"/>
                </a:solidFill>
                <a:latin typeface="Calibri Light"/>
                <a:cs typeface="Calibri Light"/>
              </a:rPr>
              <a:t>.</a:t>
            </a:r>
            <a:endParaRPr lang="en-US" sz="2000" i="1">
              <a:solidFill>
                <a:srgbClr val="FFFFFF"/>
              </a:solidFill>
              <a:latin typeface="Calibri Light"/>
              <a:cs typeface="Calibri Light"/>
            </a:endParaRPr>
          </a:p>
        </p:txBody>
      </p:sp>
      <p:sp>
        <p:nvSpPr>
          <p:cNvPr id="5" name="CuadroTexto 4">
            <a:extLst>
              <a:ext uri="{FF2B5EF4-FFF2-40B4-BE49-F238E27FC236}">
                <a16:creationId xmlns:a16="http://schemas.microsoft.com/office/drawing/2014/main" id="{CB8330D1-CA70-4A0F-B40A-4266D979D713}"/>
              </a:ext>
            </a:extLst>
          </p:cNvPr>
          <p:cNvSpPr txBox="1"/>
          <p:nvPr/>
        </p:nvSpPr>
        <p:spPr>
          <a:xfrm>
            <a:off x="626328" y="78058"/>
            <a:ext cx="9536150"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800" b="1" dirty="0" err="1"/>
              <a:t>Estadística</a:t>
            </a:r>
            <a:r>
              <a:rPr lang="en-US" sz="4800" b="1" dirty="0"/>
              <a:t> </a:t>
            </a:r>
            <a:r>
              <a:rPr lang="en-US" sz="4800" b="1" dirty="0" err="1"/>
              <a:t>descriptiva</a:t>
            </a:r>
            <a:r>
              <a:rPr lang="en-US" dirty="0"/>
              <a:t> </a:t>
            </a:r>
            <a:r>
              <a:rPr lang="en-US" sz="1200" baseline="30000" dirty="0"/>
              <a:t>(</a:t>
            </a:r>
            <a:r>
              <a:rPr lang="en-US" sz="1200" baseline="30000" dirty="0" err="1"/>
              <a:t>esta</a:t>
            </a:r>
            <a:r>
              <a:rPr lang="en-US" sz="1200" baseline="30000" dirty="0"/>
              <a:t> </a:t>
            </a:r>
            <a:r>
              <a:rPr lang="en-US" sz="1200" baseline="30000" dirty="0" err="1"/>
              <a:t>vez</a:t>
            </a:r>
            <a:r>
              <a:rPr lang="en-US" sz="1200" baseline="30000" dirty="0"/>
              <a:t> </a:t>
            </a:r>
            <a:r>
              <a:rPr lang="en-US" sz="1200" baseline="30000" dirty="0" err="1"/>
              <a:t>dejemos</a:t>
            </a:r>
            <a:r>
              <a:rPr lang="en-US" sz="1200" baseline="30000" dirty="0"/>
              <a:t> a Sampieri </a:t>
            </a:r>
            <a:r>
              <a:rPr lang="en-US" sz="1200" baseline="30000" dirty="0" err="1"/>
              <a:t>explicarlo</a:t>
            </a:r>
            <a:r>
              <a:rPr lang="en-US" sz="1200" baseline="30000" dirty="0"/>
              <a:t> antes que le </a:t>
            </a:r>
            <a:r>
              <a:rPr lang="en-US" sz="1200" baseline="30000" dirty="0" err="1"/>
              <a:t>dé</a:t>
            </a:r>
            <a:r>
              <a:rPr lang="en-US" sz="1200" baseline="30000" dirty="0"/>
              <a:t> un </a:t>
            </a:r>
            <a:r>
              <a:rPr lang="en-US" sz="1200" baseline="30000" dirty="0" err="1"/>
              <a:t>colapso</a:t>
            </a:r>
            <a:r>
              <a:rPr lang="en-US" sz="1200" baseline="30000" dirty="0"/>
              <a:t> </a:t>
            </a:r>
            <a:r>
              <a:rPr lang="en-US" sz="1200" baseline="30000" dirty="0" err="1"/>
              <a:t>por</a:t>
            </a:r>
            <a:r>
              <a:rPr lang="en-US" sz="1200" baseline="30000" dirty="0"/>
              <a:t> culpa de Google)</a:t>
            </a:r>
            <a:endParaRPr lang="es-ES" sz="1200" baseline="30000">
              <a:cs typeface="Calibri"/>
            </a:endParaRPr>
          </a:p>
        </p:txBody>
      </p:sp>
    </p:spTree>
    <p:extLst>
      <p:ext uri="{BB962C8B-B14F-4D97-AF65-F5344CB8AC3E}">
        <p14:creationId xmlns:p14="http://schemas.microsoft.com/office/powerpoint/2010/main" val="291475404"/>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Imagen 4" descr="Interfaz de usuario gráfica&#10;&#10;Descripción generada automáticamente">
            <a:extLst>
              <a:ext uri="{FF2B5EF4-FFF2-40B4-BE49-F238E27FC236}">
                <a16:creationId xmlns:a16="http://schemas.microsoft.com/office/drawing/2014/main" id="{4EF5AC31-EDD5-4B5C-853A-C7DAC14E047F}"/>
              </a:ext>
            </a:extLst>
          </p:cNvPr>
          <p:cNvPicPr>
            <a:picLocks noChangeAspect="1"/>
          </p:cNvPicPr>
          <p:nvPr/>
        </p:nvPicPr>
        <p:blipFill rotWithShape="1">
          <a:blip r:embed="rId2"/>
          <a:srcRect l="2330" r="11893" b="1"/>
          <a:stretch/>
        </p:blipFill>
        <p:spPr>
          <a:xfrm>
            <a:off x="-1" y="-9171"/>
            <a:ext cx="12192000" cy="6857990"/>
          </a:xfrm>
          <a:prstGeom prst="rect">
            <a:avLst/>
          </a:prstGeom>
        </p:spPr>
      </p:pic>
      <p:sp>
        <p:nvSpPr>
          <p:cNvPr id="9" name="Freeform 5">
            <a:extLst>
              <a:ext uri="{FF2B5EF4-FFF2-40B4-BE49-F238E27FC236}">
                <a16:creationId xmlns:a16="http://schemas.microsoft.com/office/drawing/2014/main" id="{3CD9DF72-87A3-404E-A828-84CBF11A83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flipH="1">
            <a:off x="0" y="998175"/>
            <a:ext cx="6017172" cy="5859825"/>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5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2" name="Título 1">
            <a:extLst>
              <a:ext uri="{FF2B5EF4-FFF2-40B4-BE49-F238E27FC236}">
                <a16:creationId xmlns:a16="http://schemas.microsoft.com/office/drawing/2014/main" id="{2938DB28-FEE0-4613-9C6B-27B337330377}"/>
              </a:ext>
            </a:extLst>
          </p:cNvPr>
          <p:cNvSpPr>
            <a:spLocks noGrp="1"/>
          </p:cNvSpPr>
          <p:nvPr>
            <p:ph type="title"/>
          </p:nvPr>
        </p:nvSpPr>
        <p:spPr>
          <a:xfrm>
            <a:off x="709448" y="1913950"/>
            <a:ext cx="4204137" cy="1342754"/>
          </a:xfrm>
        </p:spPr>
        <p:txBody>
          <a:bodyPr vert="horz" lIns="91440" tIns="45720" rIns="91440" bIns="45720" rtlCol="0" anchor="ctr">
            <a:normAutofit/>
          </a:bodyPr>
          <a:lstStyle/>
          <a:p>
            <a:pPr algn="ctr"/>
            <a:r>
              <a:rPr lang="en-US" sz="3100" dirty="0">
                <a:latin typeface="+mj-lt"/>
                <a:cs typeface="+mj-cs"/>
              </a:rPr>
              <a:t>¿</a:t>
            </a:r>
            <a:r>
              <a:rPr lang="en-US" sz="3100" dirty="0" err="1">
                <a:latin typeface="+mj-lt"/>
                <a:cs typeface="+mj-cs"/>
              </a:rPr>
              <a:t>Qué</a:t>
            </a:r>
            <a:r>
              <a:rPr lang="en-US" sz="3100" dirty="0">
                <a:latin typeface="+mj-lt"/>
                <a:cs typeface="+mj-cs"/>
              </a:rPr>
              <a:t> es </a:t>
            </a:r>
            <a:r>
              <a:rPr lang="en-US" sz="3100" dirty="0" err="1">
                <a:latin typeface="+mj-lt"/>
                <a:cs typeface="+mj-cs"/>
              </a:rPr>
              <a:t>una</a:t>
            </a:r>
            <a:r>
              <a:rPr lang="en-US" sz="3100" dirty="0">
                <a:latin typeface="+mj-lt"/>
                <a:cs typeface="+mj-cs"/>
              </a:rPr>
              <a:t> </a:t>
            </a:r>
            <a:r>
              <a:rPr lang="en-US" sz="3100" dirty="0" err="1">
                <a:latin typeface="+mj-lt"/>
                <a:cs typeface="+mj-cs"/>
              </a:rPr>
              <a:t>distribución</a:t>
            </a:r>
            <a:r>
              <a:rPr lang="en-US" sz="3100" dirty="0">
                <a:latin typeface="+mj-lt"/>
                <a:cs typeface="+mj-cs"/>
              </a:rPr>
              <a:t> de </a:t>
            </a:r>
            <a:r>
              <a:rPr lang="en-US" sz="3100" dirty="0" err="1">
                <a:latin typeface="+mj-lt"/>
                <a:cs typeface="+mj-cs"/>
              </a:rPr>
              <a:t>frecuencias</a:t>
            </a:r>
            <a:r>
              <a:rPr lang="en-US" sz="3100" dirty="0">
                <a:latin typeface="+mj-lt"/>
                <a:cs typeface="+mj-cs"/>
              </a:rPr>
              <a:t>?</a:t>
            </a:r>
            <a:r>
              <a:rPr lang="en-US" sz="3100" b="0" dirty="0">
                <a:latin typeface="+mj-lt"/>
                <a:cs typeface="+mj-cs"/>
              </a:rPr>
              <a:t> </a:t>
            </a:r>
            <a:endParaRPr lang="en-US" sz="3100" dirty="0">
              <a:latin typeface="+mj-lt"/>
              <a:cs typeface="+mj-cs"/>
            </a:endParaRPr>
          </a:p>
        </p:txBody>
      </p:sp>
      <p:cxnSp>
        <p:nvCxnSpPr>
          <p:cNvPr id="11" name="Straight Connector 10">
            <a:extLst>
              <a:ext uri="{FF2B5EF4-FFF2-40B4-BE49-F238E27FC236}">
                <a16:creationId xmlns:a16="http://schemas.microsoft.com/office/drawing/2014/main" id="{20E3A342-4D61-4E3F-AF90-1AB42AEB96C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87051" y="3337139"/>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
        <p:nvSpPr>
          <p:cNvPr id="3" name="CuadroTexto 2">
            <a:extLst>
              <a:ext uri="{FF2B5EF4-FFF2-40B4-BE49-F238E27FC236}">
                <a16:creationId xmlns:a16="http://schemas.microsoft.com/office/drawing/2014/main" id="{E513C55C-448B-4CA0-BADF-6C8F263F3D03}"/>
              </a:ext>
            </a:extLst>
          </p:cNvPr>
          <p:cNvSpPr txBox="1"/>
          <p:nvPr/>
        </p:nvSpPr>
        <p:spPr>
          <a:xfrm>
            <a:off x="525516" y="3417573"/>
            <a:ext cx="4593021" cy="2619839"/>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indent="-228600">
              <a:lnSpc>
                <a:spcPct val="90000"/>
              </a:lnSpc>
              <a:spcAft>
                <a:spcPts val="600"/>
              </a:spcAft>
              <a:buFont typeface="Arial" panose="020B0604020202020204" pitchFamily="34" charset="0"/>
              <a:buChar char="•"/>
            </a:pPr>
            <a:r>
              <a:rPr lang="en-US" sz="1600" dirty="0"/>
              <a:t>Una </a:t>
            </a:r>
            <a:r>
              <a:rPr lang="en-US" sz="1600" b="1" i="1" dirty="0" err="1"/>
              <a:t>distribución</a:t>
            </a:r>
            <a:r>
              <a:rPr lang="en-US" sz="1600" b="1" i="1" dirty="0"/>
              <a:t> de </a:t>
            </a:r>
            <a:r>
              <a:rPr lang="en-US" sz="1600" b="1" i="1" dirty="0" err="1"/>
              <a:t>frecuencias</a:t>
            </a:r>
            <a:r>
              <a:rPr lang="en-US" sz="1600" dirty="0"/>
              <a:t> es un conjunto de </a:t>
            </a:r>
            <a:r>
              <a:rPr lang="en-US" sz="1600" dirty="0" err="1"/>
              <a:t>puntuaciones</a:t>
            </a:r>
            <a:r>
              <a:rPr lang="en-US" sz="1600" dirty="0"/>
              <a:t> </a:t>
            </a:r>
            <a:r>
              <a:rPr lang="en-US" sz="1600" dirty="0" err="1"/>
              <a:t>respecto</a:t>
            </a:r>
            <a:r>
              <a:rPr lang="en-US" sz="1600" dirty="0"/>
              <a:t> de </a:t>
            </a:r>
            <a:r>
              <a:rPr lang="en-US" sz="1600" dirty="0" err="1"/>
              <a:t>una</a:t>
            </a:r>
            <a:r>
              <a:rPr lang="en-US" sz="1600" dirty="0"/>
              <a:t> variable </a:t>
            </a:r>
            <a:r>
              <a:rPr lang="en-US" sz="1600" dirty="0" err="1"/>
              <a:t>ordenadas</a:t>
            </a:r>
            <a:r>
              <a:rPr lang="en-US" sz="1600" dirty="0"/>
              <a:t> </a:t>
            </a:r>
            <a:r>
              <a:rPr lang="en-US" sz="1600" dirty="0" err="1"/>
              <a:t>en</a:t>
            </a:r>
            <a:r>
              <a:rPr lang="en-US" sz="1600" dirty="0"/>
              <a:t> sus </a:t>
            </a:r>
            <a:r>
              <a:rPr lang="en-US" sz="1600" dirty="0" err="1"/>
              <a:t>respectivas</a:t>
            </a:r>
            <a:r>
              <a:rPr lang="en-US" sz="1600" dirty="0"/>
              <a:t> </a:t>
            </a:r>
            <a:r>
              <a:rPr lang="en-US" sz="1600" dirty="0" err="1"/>
              <a:t>categorías</a:t>
            </a:r>
            <a:r>
              <a:rPr lang="en-US" sz="1600" dirty="0"/>
              <a:t> y </a:t>
            </a:r>
            <a:r>
              <a:rPr lang="en-US" sz="1600" dirty="0" err="1"/>
              <a:t>generalmente</a:t>
            </a:r>
            <a:r>
              <a:rPr lang="en-US" sz="1600" dirty="0"/>
              <a:t> se </a:t>
            </a:r>
            <a:r>
              <a:rPr lang="en-US" sz="1600" dirty="0" err="1"/>
              <a:t>presenta</a:t>
            </a:r>
            <a:r>
              <a:rPr lang="en-US" sz="1600" dirty="0"/>
              <a:t> </a:t>
            </a:r>
            <a:r>
              <a:rPr lang="en-US" sz="1600" dirty="0" err="1"/>
              <a:t>como</a:t>
            </a:r>
            <a:r>
              <a:rPr lang="en-US" sz="1600" dirty="0"/>
              <a:t> </a:t>
            </a:r>
            <a:r>
              <a:rPr lang="en-US" sz="1600" dirty="0" err="1"/>
              <a:t>una</a:t>
            </a:r>
            <a:r>
              <a:rPr lang="en-US" sz="1600" dirty="0"/>
              <a:t> </a:t>
            </a:r>
            <a:r>
              <a:rPr lang="en-US" sz="1600" dirty="0" err="1"/>
              <a:t>tabla</a:t>
            </a:r>
            <a:r>
              <a:rPr lang="en-US" sz="1600" dirty="0"/>
              <a:t>. </a:t>
            </a:r>
            <a:endParaRPr lang="en-US" sz="1600" dirty="0">
              <a:cs typeface="Calibri"/>
            </a:endParaRPr>
          </a:p>
          <a:p>
            <a:pPr indent="-228600">
              <a:lnSpc>
                <a:spcPct val="90000"/>
              </a:lnSpc>
              <a:spcAft>
                <a:spcPts val="600"/>
              </a:spcAft>
              <a:buFont typeface="Arial" panose="020B0604020202020204" pitchFamily="34" charset="0"/>
              <a:buChar char="•"/>
            </a:pPr>
            <a:endParaRPr lang="en-US" sz="1600" dirty="0">
              <a:cs typeface="Calibri"/>
            </a:endParaRPr>
          </a:p>
          <a:p>
            <a:pPr indent="-228600">
              <a:lnSpc>
                <a:spcPct val="90000"/>
              </a:lnSpc>
              <a:spcAft>
                <a:spcPts val="600"/>
              </a:spcAft>
              <a:buFont typeface="Arial" panose="020B0604020202020204" pitchFamily="34" charset="0"/>
              <a:buChar char="•"/>
            </a:pPr>
            <a:r>
              <a:rPr lang="en-US" sz="1600" dirty="0" err="1"/>
              <a:t>Existen</a:t>
            </a:r>
            <a:r>
              <a:rPr lang="en-US" sz="1600" dirty="0"/>
              <a:t> </a:t>
            </a:r>
            <a:r>
              <a:rPr lang="en-US" sz="1600" dirty="0" err="1"/>
              <a:t>diferentes</a:t>
            </a:r>
            <a:r>
              <a:rPr lang="en-US" sz="1600" dirty="0"/>
              <a:t> </a:t>
            </a:r>
            <a:r>
              <a:rPr lang="en-US" sz="1600" dirty="0" err="1"/>
              <a:t>maneras</a:t>
            </a:r>
            <a:r>
              <a:rPr lang="en-US" sz="1600" dirty="0"/>
              <a:t> para </a:t>
            </a:r>
            <a:r>
              <a:rPr lang="en-US" sz="1600" dirty="0" err="1"/>
              <a:t>presentar</a:t>
            </a:r>
            <a:r>
              <a:rPr lang="en-US" sz="1600" dirty="0"/>
              <a:t> las </a:t>
            </a:r>
            <a:r>
              <a:rPr lang="en-US" sz="1600" dirty="0" err="1"/>
              <a:t>distribuciones</a:t>
            </a:r>
            <a:r>
              <a:rPr lang="en-US" sz="1600" dirty="0"/>
              <a:t> de </a:t>
            </a:r>
            <a:r>
              <a:rPr lang="en-US" sz="1600" dirty="0" err="1"/>
              <a:t>frecuencias</a:t>
            </a:r>
            <a:r>
              <a:rPr lang="en-US" sz="1600" dirty="0"/>
              <a:t>, </a:t>
            </a:r>
            <a:r>
              <a:rPr lang="en-US" sz="1600" dirty="0" err="1"/>
              <a:t>especialmente</a:t>
            </a:r>
            <a:r>
              <a:rPr lang="en-US" sz="1600" dirty="0"/>
              <a:t> </a:t>
            </a:r>
            <a:r>
              <a:rPr lang="en-US" sz="1600" dirty="0" err="1"/>
              <a:t>cuando</a:t>
            </a:r>
            <a:r>
              <a:rPr lang="en-US" sz="1600" dirty="0"/>
              <a:t> </a:t>
            </a:r>
            <a:r>
              <a:rPr lang="en-US" sz="1600" dirty="0" err="1"/>
              <a:t>utilizas</a:t>
            </a:r>
            <a:r>
              <a:rPr lang="en-US" sz="1600" dirty="0"/>
              <a:t> </a:t>
            </a:r>
            <a:r>
              <a:rPr lang="en-US" sz="1600" dirty="0" err="1"/>
              <a:t>los</a:t>
            </a:r>
            <a:r>
              <a:rPr lang="en-US" sz="1600" dirty="0"/>
              <a:t> </a:t>
            </a:r>
            <a:r>
              <a:rPr lang="en-US" sz="1600" dirty="0" err="1"/>
              <a:t>porcentajes</a:t>
            </a:r>
            <a:r>
              <a:rPr lang="en-US" sz="1600" dirty="0"/>
              <a:t>, y </a:t>
            </a:r>
            <a:r>
              <a:rPr lang="en-US" sz="1600" dirty="0" err="1"/>
              <a:t>pueden</a:t>
            </a:r>
            <a:r>
              <a:rPr lang="en-US" sz="1600" dirty="0"/>
              <a:t> </a:t>
            </a:r>
            <a:r>
              <a:rPr lang="en-US" sz="1600" dirty="0" err="1"/>
              <a:t>presentar</a:t>
            </a:r>
            <a:r>
              <a:rPr lang="en-US" sz="1600" dirty="0"/>
              <a:t> </a:t>
            </a:r>
            <a:r>
              <a:rPr lang="en-US" sz="1600" dirty="0" err="1"/>
              <a:t>en</a:t>
            </a:r>
            <a:r>
              <a:rPr lang="en-US" sz="1600" dirty="0"/>
              <a:t> forma de </a:t>
            </a:r>
            <a:r>
              <a:rPr lang="en-US" sz="1600" dirty="0" err="1"/>
              <a:t>histogramas</a:t>
            </a:r>
            <a:r>
              <a:rPr lang="en-US" sz="1600" dirty="0"/>
              <a:t> o </a:t>
            </a:r>
            <a:r>
              <a:rPr lang="en-US" sz="1600" dirty="0" err="1"/>
              <a:t>gráficas</a:t>
            </a:r>
            <a:r>
              <a:rPr lang="en-US" sz="1600" dirty="0"/>
              <a:t> de </a:t>
            </a:r>
            <a:r>
              <a:rPr lang="en-US" sz="1600" dirty="0" err="1"/>
              <a:t>otro</a:t>
            </a:r>
            <a:r>
              <a:rPr lang="en-US" sz="1600" dirty="0"/>
              <a:t> </a:t>
            </a:r>
            <a:r>
              <a:rPr lang="en-US" sz="1600" dirty="0" err="1"/>
              <a:t>tipo</a:t>
            </a:r>
            <a:r>
              <a:rPr lang="en-US" sz="1600" dirty="0"/>
              <a:t>. Este </a:t>
            </a:r>
            <a:r>
              <a:rPr lang="en-US" sz="1600" dirty="0" err="1"/>
              <a:t>reporte</a:t>
            </a:r>
            <a:r>
              <a:rPr lang="en-US" sz="1600" dirty="0"/>
              <a:t> solo </a:t>
            </a:r>
            <a:r>
              <a:rPr lang="en-US" sz="1600" dirty="0" err="1"/>
              <a:t>presentará</a:t>
            </a:r>
            <a:r>
              <a:rPr lang="en-US" sz="1600" dirty="0"/>
              <a:t> las </a:t>
            </a:r>
            <a:r>
              <a:rPr lang="en-US" sz="1600" dirty="0" err="1"/>
              <a:t>medidas</a:t>
            </a:r>
            <a:r>
              <a:rPr lang="en-US" sz="1600" dirty="0"/>
              <a:t> de </a:t>
            </a:r>
            <a:r>
              <a:rPr lang="en-US" sz="1600" dirty="0" err="1"/>
              <a:t>tendencia</a:t>
            </a:r>
            <a:r>
              <a:rPr lang="en-US" sz="1600" dirty="0"/>
              <a:t> central.</a:t>
            </a:r>
            <a:endParaRPr lang="en-US" sz="1600" dirty="0">
              <a:cs typeface="Calibri"/>
            </a:endParaRPr>
          </a:p>
        </p:txBody>
      </p:sp>
    </p:spTree>
    <p:extLst>
      <p:ext uri="{BB962C8B-B14F-4D97-AF65-F5344CB8AC3E}">
        <p14:creationId xmlns:p14="http://schemas.microsoft.com/office/powerpoint/2010/main" val="165487773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129</TotalTime>
  <Words>209</Words>
  <Application>Microsoft Office PowerPoint</Application>
  <PresentationFormat>Panorámica</PresentationFormat>
  <Paragraphs>114</Paragraphs>
  <Slides>14</Slides>
  <Notes>0</Notes>
  <HiddenSlides>0</HiddenSlides>
  <MMClips>0</MMClips>
  <ScaleCrop>false</ScaleCrop>
  <HeadingPairs>
    <vt:vector size="4" baseType="variant">
      <vt:variant>
        <vt:lpstr>Tema</vt:lpstr>
      </vt:variant>
      <vt:variant>
        <vt:i4>1</vt:i4>
      </vt:variant>
      <vt:variant>
        <vt:lpstr>Títulos de diapositiva</vt:lpstr>
      </vt:variant>
      <vt:variant>
        <vt:i4>14</vt:i4>
      </vt:variant>
    </vt:vector>
  </HeadingPairs>
  <TitlesOfParts>
    <vt:vector size="15" baseType="lpstr">
      <vt:lpstr>Office Theme</vt:lpstr>
      <vt:lpstr>Exposición de Cap.10 Análisis de datos cuantitativos  - Estadística Descriptiva - Medidas de tendencia central - Medias de Variabilidad </vt:lpstr>
      <vt:lpstr>Presentación de PowerPoint</vt:lpstr>
      <vt:lpstr>Introducción</vt:lpstr>
      <vt:lpstr>Objetivos </vt:lpstr>
      <vt:lpstr>Parte 1: Marco Teórico  </vt:lpstr>
      <vt:lpstr>Presentación de PowerPoint</vt:lpstr>
      <vt:lpstr>Estadística descriptiva</vt:lpstr>
      <vt:lpstr>Definición del libro: </vt:lpstr>
      <vt:lpstr>¿Qué es una distribución de frecuencias? </vt:lpstr>
      <vt:lpstr>Presentación de PowerPoint</vt:lpstr>
      <vt:lpstr>Medidas de tendencia central</vt:lpstr>
      <vt:lpstr>Medidas de variabilidad</vt:lpstr>
      <vt:lpstr>Conclusión  </vt:lpstr>
      <vt:lpstr>GRACIAS!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INSERTE TÍTULO AQUÍ</dc:title>
  <dc:creator>JENNIFER DANIELA AGUILERA CASTILLO</dc:creator>
  <cp:lastModifiedBy>Fernando Enrique Quiroz Martnez</cp:lastModifiedBy>
  <cp:revision>715</cp:revision>
  <dcterms:created xsi:type="dcterms:W3CDTF">2021-01-27T23:19:03Z</dcterms:created>
  <dcterms:modified xsi:type="dcterms:W3CDTF">2022-03-17T11:22:35Z</dcterms:modified>
</cp:coreProperties>
</file>